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9" r:id="rId3"/>
    <p:sldId id="257" r:id="rId4"/>
    <p:sldId id="258" r:id="rId5"/>
    <p:sldId id="261" r:id="rId6"/>
    <p:sldId id="262" r:id="rId7"/>
    <p:sldId id="263" r:id="rId8"/>
    <p:sldId id="265" r:id="rId9"/>
    <p:sldId id="266" r:id="rId10"/>
    <p:sldId id="267" r:id="rId11"/>
    <p:sldId id="268" r:id="rId12"/>
    <p:sldId id="264" r:id="rId13"/>
    <p:sldId id="269" r:id="rId14"/>
    <p:sldId id="270" r:id="rId15"/>
    <p:sldId id="271" r:id="rId16"/>
    <p:sldId id="273" r:id="rId17"/>
    <p:sldId id="275" r:id="rId18"/>
    <p:sldId id="274" r:id="rId19"/>
    <p:sldId id="276" r:id="rId20"/>
    <p:sldId id="272" r:id="rId21"/>
    <p:sldId id="278" r:id="rId22"/>
    <p:sldId id="277" r:id="rId23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2016/10/13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2016/10/13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2016/10/13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2016/10/13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2016/10/13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2016/10/13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2016/10/13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2016/10/13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2016/10/13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2016/10/13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2016/10/13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t>2016/10/13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692696"/>
            <a:ext cx="4819650" cy="4657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矩形 2"/>
          <p:cNvSpPr/>
          <p:nvPr/>
        </p:nvSpPr>
        <p:spPr>
          <a:xfrm>
            <a:off x="3186904" y="5661248"/>
            <a:ext cx="204562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zh-CN" sz="2800" dirty="0">
                <a:solidFill>
                  <a:srgbClr val="FF0000"/>
                </a:solidFill>
              </a:rPr>
              <a:t>RG</a:t>
            </a:r>
            <a:r>
              <a:rPr lang="zh-CN" altLang="zh-CN" sz="2800" dirty="0" smtClean="0">
                <a:solidFill>
                  <a:srgbClr val="FF0000"/>
                </a:solidFill>
              </a:rPr>
              <a:t>-</a:t>
            </a:r>
            <a:r>
              <a:rPr lang="en-US" altLang="zh-CN" sz="2800" dirty="0" err="1" smtClean="0">
                <a:solidFill>
                  <a:srgbClr val="FF0000"/>
                </a:solidFill>
              </a:rPr>
              <a:t>N18000K</a:t>
            </a:r>
            <a:endParaRPr lang="zh-CN" altLang="zh-CN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38683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926599" y="1340768"/>
            <a:ext cx="6264696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b="1" dirty="0" smtClean="0"/>
              <a:t>2</a:t>
            </a:r>
            <a:r>
              <a:rPr lang="zh-CN" altLang="en-US" b="1" dirty="0" smtClean="0"/>
              <a:t>）、</a:t>
            </a:r>
            <a:r>
              <a:rPr lang="zh-CN" altLang="zh-CN" b="1" dirty="0" smtClean="0"/>
              <a:t>telnet</a:t>
            </a:r>
            <a:r>
              <a:rPr lang="zh-CN" altLang="zh-CN" b="1" dirty="0"/>
              <a:t>时使用密码登入</a:t>
            </a:r>
            <a:r>
              <a:rPr lang="zh-CN" altLang="zh-CN" b="1" dirty="0" smtClean="0"/>
              <a:t>交换机</a:t>
            </a:r>
            <a:endParaRPr lang="en-US" altLang="zh-CN" b="1" dirty="0" smtClean="0"/>
          </a:p>
          <a:p>
            <a:endParaRPr lang="en-US" altLang="zh-CN" dirty="0" smtClean="0"/>
          </a:p>
          <a:p>
            <a:r>
              <a:rPr lang="zh-CN" altLang="zh-CN" dirty="0" smtClean="0"/>
              <a:t>Ruijie</a:t>
            </a:r>
            <a:r>
              <a:rPr lang="zh-CN" altLang="zh-CN" dirty="0"/>
              <a:t>(config)#line vty 0 4 </a:t>
            </a:r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r>
              <a:rPr lang="zh-CN" altLang="zh-CN" dirty="0" smtClean="0"/>
              <a:t>Ruijie</a:t>
            </a:r>
            <a:r>
              <a:rPr lang="zh-CN" altLang="zh-CN" dirty="0"/>
              <a:t>(config-line)#login </a:t>
            </a:r>
            <a:endParaRPr lang="en-US" altLang="zh-CN" dirty="0" smtClean="0"/>
          </a:p>
          <a:p>
            <a:endParaRPr lang="en-US" altLang="zh-CN" dirty="0" smtClean="0"/>
          </a:p>
          <a:p>
            <a:r>
              <a:rPr lang="zh-CN" altLang="zh-CN" dirty="0" smtClean="0"/>
              <a:t>Ruijie</a:t>
            </a:r>
            <a:r>
              <a:rPr lang="zh-CN" altLang="zh-CN" dirty="0"/>
              <a:t>(config-line)#password </a:t>
            </a:r>
            <a:r>
              <a:rPr lang="zh-CN" altLang="zh-CN" dirty="0" smtClean="0"/>
              <a:t>ruijie </a:t>
            </a:r>
            <a:endParaRPr lang="en-US" altLang="zh-CN" dirty="0" smtClean="0"/>
          </a:p>
          <a:p>
            <a:endParaRPr lang="en-US" altLang="zh-CN" dirty="0" smtClean="0"/>
          </a:p>
          <a:p>
            <a:r>
              <a:rPr lang="zh-CN" altLang="zh-CN" dirty="0" smtClean="0"/>
              <a:t>Ruijie(config-line)#exit </a:t>
            </a:r>
            <a:endParaRPr lang="en-US" altLang="zh-CN" dirty="0" smtClean="0"/>
          </a:p>
          <a:p>
            <a:endParaRPr lang="en-US" altLang="zh-CN" dirty="0" smtClean="0"/>
          </a:p>
          <a:p>
            <a:r>
              <a:rPr lang="zh-CN" altLang="zh-CN" dirty="0" smtClean="0"/>
              <a:t>Ruijie</a:t>
            </a:r>
            <a:r>
              <a:rPr lang="zh-CN" altLang="zh-CN" dirty="0"/>
              <a:t>(config)#enable password ruijie </a:t>
            </a:r>
            <a:endParaRPr lang="en-US" altLang="zh-CN" dirty="0" smtClean="0"/>
          </a:p>
        </p:txBody>
      </p:sp>
      <p:sp>
        <p:nvSpPr>
          <p:cNvPr id="3" name="矩形 2"/>
          <p:cNvSpPr/>
          <p:nvPr/>
        </p:nvSpPr>
        <p:spPr>
          <a:xfrm>
            <a:off x="467544" y="476672"/>
            <a:ext cx="305064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800" dirty="0" smtClean="0">
                <a:solidFill>
                  <a:srgbClr val="FF0000"/>
                </a:solidFill>
              </a:rPr>
              <a:t>2</a:t>
            </a:r>
            <a:r>
              <a:rPr lang="zh-CN" altLang="en-US" sz="2800" dirty="0" smtClean="0">
                <a:solidFill>
                  <a:srgbClr val="FF0000"/>
                </a:solidFill>
              </a:rPr>
              <a:t>、</a:t>
            </a:r>
            <a:r>
              <a:rPr lang="zh-CN" altLang="en-US" sz="2800" dirty="0" smtClean="0"/>
              <a:t>配置</a:t>
            </a:r>
            <a:r>
              <a:rPr lang="en-US" altLang="zh-CN" sz="2800" dirty="0" smtClean="0"/>
              <a:t>Telnet</a:t>
            </a:r>
            <a:r>
              <a:rPr lang="zh-CN" altLang="en-US" sz="2800" dirty="0" smtClean="0"/>
              <a:t>登陆</a:t>
            </a:r>
            <a:endParaRPr lang="zh-CN" altLang="en-US" sz="2800" dirty="0">
              <a:solidFill>
                <a:srgbClr val="FF0000"/>
              </a:solidFill>
            </a:endParaRPr>
          </a:p>
        </p:txBody>
      </p:sp>
      <p:sp>
        <p:nvSpPr>
          <p:cNvPr id="5" name="矩形 4"/>
          <p:cNvSpPr/>
          <p:nvPr/>
        </p:nvSpPr>
        <p:spPr>
          <a:xfrm>
            <a:off x="1763688" y="2222862"/>
            <a:ext cx="6264696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zh-CN" dirty="0" smtClean="0">
                <a:solidFill>
                  <a:srgbClr val="FF0000"/>
                </a:solidFill>
              </a:rPr>
              <a:t>------&gt; </a:t>
            </a:r>
            <a:r>
              <a:rPr lang="zh-CN" altLang="zh-CN" dirty="0">
                <a:solidFill>
                  <a:srgbClr val="FF0000"/>
                </a:solidFill>
              </a:rPr>
              <a:t>进入telnet密码配置模式，0 4表示允许共5个用户同时telnet登入到交换机</a:t>
            </a:r>
          </a:p>
          <a:p>
            <a:endParaRPr lang="en-US" altLang="zh-CN" dirty="0" smtClean="0">
              <a:solidFill>
                <a:srgbClr val="FF0000"/>
              </a:solidFill>
            </a:endParaRPr>
          </a:p>
          <a:p>
            <a:r>
              <a:rPr lang="zh-CN" altLang="zh-CN" dirty="0" smtClean="0">
                <a:solidFill>
                  <a:srgbClr val="FF0000"/>
                </a:solidFill>
              </a:rPr>
              <a:t>------&gt;</a:t>
            </a:r>
            <a:r>
              <a:rPr lang="zh-CN" altLang="zh-CN" dirty="0">
                <a:solidFill>
                  <a:srgbClr val="FF0000"/>
                </a:solidFill>
              </a:rPr>
              <a:t>启用需输入密码才能telnet成功</a:t>
            </a:r>
          </a:p>
          <a:p>
            <a:endParaRPr lang="en-US" altLang="zh-CN" dirty="0" smtClean="0">
              <a:solidFill>
                <a:srgbClr val="FF0000"/>
              </a:solidFill>
            </a:endParaRPr>
          </a:p>
          <a:p>
            <a:r>
              <a:rPr lang="zh-CN" altLang="zh-CN" dirty="0" smtClean="0">
                <a:solidFill>
                  <a:srgbClr val="FF0000"/>
                </a:solidFill>
              </a:rPr>
              <a:t>------&gt; </a:t>
            </a:r>
            <a:r>
              <a:rPr lang="zh-CN" altLang="zh-CN" dirty="0">
                <a:solidFill>
                  <a:srgbClr val="FF0000"/>
                </a:solidFill>
              </a:rPr>
              <a:t>将telnet密码设置为ruijie</a:t>
            </a:r>
          </a:p>
          <a:p>
            <a:endParaRPr lang="en-US" altLang="zh-CN" dirty="0" smtClean="0">
              <a:solidFill>
                <a:srgbClr val="FF0000"/>
              </a:solidFill>
            </a:endParaRPr>
          </a:p>
          <a:p>
            <a:r>
              <a:rPr lang="zh-CN" altLang="zh-CN" dirty="0" smtClean="0">
                <a:solidFill>
                  <a:srgbClr val="FF0000"/>
                </a:solidFill>
              </a:rPr>
              <a:t>------&gt; </a:t>
            </a:r>
            <a:r>
              <a:rPr lang="zh-CN" altLang="zh-CN" dirty="0">
                <a:solidFill>
                  <a:srgbClr val="FF0000"/>
                </a:solidFill>
              </a:rPr>
              <a:t>回到全局配置模式</a:t>
            </a:r>
          </a:p>
          <a:p>
            <a:endParaRPr lang="en-US" altLang="zh-CN" dirty="0" smtClean="0">
              <a:solidFill>
                <a:srgbClr val="FF0000"/>
              </a:solidFill>
            </a:endParaRPr>
          </a:p>
          <a:p>
            <a:r>
              <a:rPr lang="zh-CN" altLang="zh-CN" dirty="0" smtClean="0">
                <a:solidFill>
                  <a:srgbClr val="FF0000"/>
                </a:solidFill>
              </a:rPr>
              <a:t>------&gt;</a:t>
            </a:r>
            <a:r>
              <a:rPr lang="zh-CN" altLang="zh-CN" dirty="0">
                <a:solidFill>
                  <a:srgbClr val="FF0000"/>
                </a:solidFill>
              </a:rPr>
              <a:t>配置进入特权模式的密码为</a:t>
            </a:r>
            <a:r>
              <a:rPr lang="zh-CN" altLang="zh-CN" dirty="0" smtClean="0">
                <a:solidFill>
                  <a:srgbClr val="FF0000"/>
                </a:solidFill>
              </a:rPr>
              <a:t>ruijie</a:t>
            </a:r>
            <a:endParaRPr lang="zh-CN" altLang="zh-CN" dirty="0">
              <a:solidFill>
                <a:srgbClr val="FF0000"/>
              </a:solidFill>
            </a:endParaRPr>
          </a:p>
        </p:txBody>
      </p:sp>
      <p:sp>
        <p:nvSpPr>
          <p:cNvPr id="6" name="矩形 5"/>
          <p:cNvSpPr/>
          <p:nvPr/>
        </p:nvSpPr>
        <p:spPr>
          <a:xfrm>
            <a:off x="1123850" y="5517232"/>
            <a:ext cx="487652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400" dirty="0" err="1" smtClean="0">
                <a:solidFill>
                  <a:srgbClr val="0070C0"/>
                </a:solidFill>
              </a:rPr>
              <a:t>vty</a:t>
            </a:r>
            <a:r>
              <a:rPr lang="zh-CN" altLang="en-US" sz="2400" dirty="0" smtClean="0"/>
              <a:t>是</a:t>
            </a:r>
            <a:r>
              <a:rPr lang="zh-CN" altLang="en-US" sz="2400" dirty="0"/>
              <a:t>路由器的远程登陆的虚拟端口</a:t>
            </a:r>
            <a:endParaRPr lang="zh-CN" altLang="en-US" sz="2400" dirty="0"/>
          </a:p>
        </p:txBody>
      </p:sp>
    </p:spTree>
    <p:extLst>
      <p:ext uri="{BB962C8B-B14F-4D97-AF65-F5344CB8AC3E}">
        <p14:creationId xmlns:p14="http://schemas.microsoft.com/office/powerpoint/2010/main" val="3178835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926599" y="1340768"/>
            <a:ext cx="6264696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b="1" dirty="0" smtClean="0"/>
              <a:t>3</a:t>
            </a:r>
            <a:r>
              <a:rPr lang="zh-CN" altLang="en-US" b="1" dirty="0" smtClean="0"/>
              <a:t>）、</a:t>
            </a:r>
            <a:r>
              <a:rPr lang="zh-CN" altLang="zh-CN" b="1" dirty="0"/>
              <a:t> telnet时使用用户名及密码登入交换机</a:t>
            </a:r>
            <a:endParaRPr lang="en-US" altLang="zh-CN" b="1" dirty="0" smtClean="0"/>
          </a:p>
          <a:p>
            <a:endParaRPr lang="en-US" altLang="zh-CN" dirty="0" smtClean="0"/>
          </a:p>
          <a:p>
            <a:r>
              <a:rPr lang="zh-CN" altLang="zh-CN" dirty="0"/>
              <a:t>Ruijie(config)#line vty 0 </a:t>
            </a:r>
            <a:endParaRPr lang="en-US" altLang="zh-CN" dirty="0" smtClean="0"/>
          </a:p>
          <a:p>
            <a:endParaRPr lang="en-US" altLang="zh-CN" dirty="0" smtClean="0"/>
          </a:p>
          <a:p>
            <a:r>
              <a:rPr lang="zh-CN" altLang="zh-CN" dirty="0" smtClean="0"/>
              <a:t>Ruijie</a:t>
            </a:r>
            <a:r>
              <a:rPr lang="zh-CN" altLang="zh-CN" dirty="0"/>
              <a:t>(config-line)#login local </a:t>
            </a:r>
            <a:endParaRPr lang="en-US" altLang="zh-CN" dirty="0" smtClean="0"/>
          </a:p>
          <a:p>
            <a:endParaRPr lang="en-US" altLang="zh-CN" dirty="0" smtClean="0"/>
          </a:p>
          <a:p>
            <a:r>
              <a:rPr lang="zh-CN" altLang="zh-CN" dirty="0" smtClean="0"/>
              <a:t>Ruijie</a:t>
            </a:r>
            <a:r>
              <a:rPr lang="zh-CN" altLang="zh-CN" dirty="0"/>
              <a:t>(config-line)#exit </a:t>
            </a:r>
            <a:endParaRPr lang="en-US" altLang="zh-CN" dirty="0" smtClean="0"/>
          </a:p>
          <a:p>
            <a:endParaRPr lang="en-US" altLang="zh-CN" dirty="0" smtClean="0"/>
          </a:p>
          <a:p>
            <a:r>
              <a:rPr lang="zh-CN" altLang="zh-CN" dirty="0" smtClean="0"/>
              <a:t>Ruijie</a:t>
            </a:r>
            <a:r>
              <a:rPr lang="zh-CN" altLang="zh-CN" dirty="0"/>
              <a:t>(config)#username admin password </a:t>
            </a:r>
            <a:r>
              <a:rPr lang="zh-CN" altLang="zh-CN" dirty="0" smtClean="0"/>
              <a:t>ruijie</a:t>
            </a:r>
            <a:endParaRPr lang="en-US" altLang="zh-CN" dirty="0" smtClean="0"/>
          </a:p>
          <a:p>
            <a:r>
              <a:rPr lang="zh-CN" altLang="zh-CN" dirty="0" smtClean="0"/>
              <a:t> </a:t>
            </a:r>
            <a:endParaRPr lang="en-US" altLang="zh-CN" dirty="0" smtClean="0"/>
          </a:p>
          <a:p>
            <a:r>
              <a:rPr lang="zh-CN" altLang="zh-CN" dirty="0" smtClean="0"/>
              <a:t>Ruijie</a:t>
            </a:r>
            <a:r>
              <a:rPr lang="zh-CN" altLang="zh-CN" dirty="0"/>
              <a:t>(config)#enable password ruijie </a:t>
            </a:r>
            <a:endParaRPr lang="en-US" altLang="zh-CN" dirty="0" smtClean="0"/>
          </a:p>
        </p:txBody>
      </p:sp>
      <p:sp>
        <p:nvSpPr>
          <p:cNvPr id="3" name="矩形 2"/>
          <p:cNvSpPr/>
          <p:nvPr/>
        </p:nvSpPr>
        <p:spPr>
          <a:xfrm>
            <a:off x="467544" y="476672"/>
            <a:ext cx="305064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800" dirty="0" smtClean="0">
                <a:solidFill>
                  <a:srgbClr val="FF0000"/>
                </a:solidFill>
              </a:rPr>
              <a:t>2</a:t>
            </a:r>
            <a:r>
              <a:rPr lang="zh-CN" altLang="en-US" sz="2800" dirty="0" smtClean="0">
                <a:solidFill>
                  <a:srgbClr val="FF0000"/>
                </a:solidFill>
              </a:rPr>
              <a:t>、</a:t>
            </a:r>
            <a:r>
              <a:rPr lang="zh-CN" altLang="en-US" sz="2800" dirty="0" smtClean="0"/>
              <a:t>配置</a:t>
            </a:r>
            <a:r>
              <a:rPr lang="en-US" altLang="zh-CN" sz="2800" dirty="0" smtClean="0"/>
              <a:t>Telnet</a:t>
            </a:r>
            <a:r>
              <a:rPr lang="zh-CN" altLang="en-US" sz="2800" dirty="0" smtClean="0"/>
              <a:t>登陆</a:t>
            </a:r>
            <a:endParaRPr lang="zh-CN" altLang="en-US" sz="2800" dirty="0">
              <a:solidFill>
                <a:srgbClr val="FF0000"/>
              </a:solidFill>
            </a:endParaRPr>
          </a:p>
        </p:txBody>
      </p:sp>
      <p:sp>
        <p:nvSpPr>
          <p:cNvPr id="7" name="矩形 6"/>
          <p:cNvSpPr/>
          <p:nvPr/>
        </p:nvSpPr>
        <p:spPr>
          <a:xfrm>
            <a:off x="1749318" y="2708920"/>
            <a:ext cx="6255437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zh-CN" dirty="0" smtClean="0">
                <a:solidFill>
                  <a:srgbClr val="FF0000"/>
                </a:solidFill>
              </a:rPr>
              <a:t>------&gt;</a:t>
            </a:r>
            <a:r>
              <a:rPr lang="zh-CN" altLang="zh-CN" dirty="0">
                <a:solidFill>
                  <a:srgbClr val="FF0000"/>
                </a:solidFill>
              </a:rPr>
              <a:t>启用telnet时使用本地用户和密码</a:t>
            </a:r>
            <a:r>
              <a:rPr lang="zh-CN" altLang="zh-CN" dirty="0" smtClean="0">
                <a:solidFill>
                  <a:srgbClr val="FF0000"/>
                </a:solidFill>
              </a:rPr>
              <a:t>功能</a:t>
            </a:r>
            <a:endParaRPr lang="en-US" altLang="zh-CN" dirty="0" smtClean="0">
              <a:solidFill>
                <a:srgbClr val="FF0000"/>
              </a:solidFill>
            </a:endParaRPr>
          </a:p>
          <a:p>
            <a:endParaRPr lang="zh-CN" altLang="zh-CN" dirty="0">
              <a:solidFill>
                <a:srgbClr val="FF0000"/>
              </a:solidFill>
            </a:endParaRPr>
          </a:p>
          <a:p>
            <a:endParaRPr lang="en-US" altLang="zh-CN" dirty="0" smtClean="0">
              <a:solidFill>
                <a:srgbClr val="FF0000"/>
              </a:solidFill>
            </a:endParaRPr>
          </a:p>
          <a:p>
            <a:endParaRPr lang="en-US" altLang="zh-CN" dirty="0">
              <a:solidFill>
                <a:srgbClr val="FF0000"/>
              </a:solidFill>
            </a:endParaRPr>
          </a:p>
          <a:p>
            <a:r>
              <a:rPr lang="zh-CN" altLang="zh-CN" dirty="0" smtClean="0">
                <a:solidFill>
                  <a:srgbClr val="FF0000"/>
                </a:solidFill>
              </a:rPr>
              <a:t>------&gt;配置</a:t>
            </a:r>
            <a:r>
              <a:rPr lang="zh-CN" altLang="zh-CN" dirty="0">
                <a:solidFill>
                  <a:srgbClr val="FF0000"/>
                </a:solidFill>
              </a:rPr>
              <a:t>远程登入的用户名为admin，密码为</a:t>
            </a:r>
            <a:r>
              <a:rPr lang="zh-CN" altLang="zh-CN" dirty="0" smtClean="0">
                <a:solidFill>
                  <a:srgbClr val="FF0000"/>
                </a:solidFill>
              </a:rPr>
              <a:t>ruijie</a:t>
            </a:r>
            <a:endParaRPr lang="en-US" altLang="zh-CN" dirty="0" smtClean="0">
              <a:solidFill>
                <a:srgbClr val="FF0000"/>
              </a:solidFill>
            </a:endParaRPr>
          </a:p>
          <a:p>
            <a:endParaRPr lang="zh-CN" altLang="zh-CN" dirty="0">
              <a:solidFill>
                <a:srgbClr val="FF0000"/>
              </a:solidFill>
            </a:endParaRPr>
          </a:p>
          <a:p>
            <a:r>
              <a:rPr lang="zh-CN" altLang="zh-CN" dirty="0" smtClean="0">
                <a:solidFill>
                  <a:srgbClr val="FF0000"/>
                </a:solidFill>
              </a:rPr>
              <a:t>------&gt;</a:t>
            </a:r>
            <a:r>
              <a:rPr lang="zh-CN" altLang="zh-CN" dirty="0">
                <a:solidFill>
                  <a:srgbClr val="FF0000"/>
                </a:solidFill>
              </a:rPr>
              <a:t>配置进入特权模式的密码为</a:t>
            </a:r>
            <a:r>
              <a:rPr lang="zh-CN" altLang="zh-CN" dirty="0" smtClean="0">
                <a:solidFill>
                  <a:srgbClr val="FF0000"/>
                </a:solidFill>
              </a:rPr>
              <a:t>ruijie</a:t>
            </a:r>
            <a:endParaRPr lang="zh-CN" altLang="zh-CN" dirty="0">
              <a:solidFill>
                <a:srgbClr val="FF0000"/>
              </a:solidFill>
            </a:endParaRPr>
          </a:p>
        </p:txBody>
      </p:sp>
      <p:sp>
        <p:nvSpPr>
          <p:cNvPr id="9" name="矩形 8"/>
          <p:cNvSpPr/>
          <p:nvPr/>
        </p:nvSpPr>
        <p:spPr>
          <a:xfrm>
            <a:off x="1619672" y="5373216"/>
            <a:ext cx="604248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800" dirty="0" smtClean="0">
                <a:solidFill>
                  <a:srgbClr val="FF0000"/>
                </a:solidFill>
              </a:rPr>
              <a:t>Show users</a:t>
            </a:r>
            <a:r>
              <a:rPr lang="zh-CN" altLang="en-US" sz="2800" dirty="0" smtClean="0">
                <a:solidFill>
                  <a:srgbClr val="FF0000"/>
                </a:solidFill>
              </a:rPr>
              <a:t>  </a:t>
            </a:r>
            <a:r>
              <a:rPr lang="en-US" altLang="zh-CN" sz="2800" dirty="0" smtClean="0">
                <a:solidFill>
                  <a:srgbClr val="FF0000"/>
                </a:solidFill>
              </a:rPr>
              <a:t>:</a:t>
            </a:r>
            <a:r>
              <a:rPr lang="zh-CN" altLang="en-US" sz="2800" dirty="0" smtClean="0">
                <a:solidFill>
                  <a:srgbClr val="FF0000"/>
                </a:solidFill>
              </a:rPr>
              <a:t>查看当前交换机连接用户</a:t>
            </a:r>
            <a:endParaRPr lang="zh-CN" alt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30412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467544" y="332656"/>
            <a:ext cx="111440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zh-CN" b="1" dirty="0"/>
              <a:t>基础</a:t>
            </a:r>
            <a:r>
              <a:rPr lang="zh-CN" altLang="zh-CN" b="1" dirty="0" smtClean="0"/>
              <a:t>配置</a:t>
            </a:r>
            <a:endParaRPr lang="zh-CN" altLang="zh-CN" dirty="0"/>
          </a:p>
        </p:txBody>
      </p:sp>
      <p:sp>
        <p:nvSpPr>
          <p:cNvPr id="4" name="矩形 3"/>
          <p:cNvSpPr/>
          <p:nvPr/>
        </p:nvSpPr>
        <p:spPr>
          <a:xfrm>
            <a:off x="1475656" y="980728"/>
            <a:ext cx="6678488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zh-CN" dirty="0"/>
              <a:t>1、</a:t>
            </a:r>
            <a:r>
              <a:rPr lang="zh-CN" altLang="zh-CN" dirty="0" smtClean="0"/>
              <a:t>主机名</a:t>
            </a:r>
            <a:endParaRPr lang="zh-CN" altLang="zh-CN" dirty="0"/>
          </a:p>
          <a:p>
            <a:r>
              <a:rPr lang="zh-CN" altLang="zh-CN" dirty="0"/>
              <a:t>2、配置设备登录</a:t>
            </a:r>
            <a:r>
              <a:rPr lang="zh-CN" altLang="zh-CN" dirty="0" smtClean="0"/>
              <a:t>方式</a:t>
            </a:r>
            <a:endParaRPr lang="en-US" altLang="zh-CN" dirty="0" smtClean="0"/>
          </a:p>
          <a:p>
            <a:r>
              <a:rPr lang="en-US" altLang="zh-CN" dirty="0"/>
              <a:t>	</a:t>
            </a:r>
            <a:r>
              <a:rPr lang="zh-CN" altLang="zh-CN" dirty="0" smtClean="0"/>
              <a:t>2</a:t>
            </a:r>
            <a:r>
              <a:rPr lang="zh-CN" altLang="zh-CN" dirty="0"/>
              <a:t>.1、创建管理</a:t>
            </a:r>
            <a:r>
              <a:rPr lang="zh-CN" altLang="zh-CN" dirty="0" smtClean="0"/>
              <a:t>IP</a:t>
            </a:r>
            <a:endParaRPr lang="zh-CN" altLang="zh-CN" dirty="0"/>
          </a:p>
          <a:p>
            <a:r>
              <a:rPr lang="en-US" altLang="zh-CN" dirty="0" smtClean="0"/>
              <a:t>	</a:t>
            </a:r>
            <a:r>
              <a:rPr lang="zh-CN" altLang="zh-CN" dirty="0" smtClean="0"/>
              <a:t>2</a:t>
            </a:r>
            <a:r>
              <a:rPr lang="zh-CN" altLang="zh-CN" dirty="0"/>
              <a:t>.2、配置默认</a:t>
            </a:r>
            <a:r>
              <a:rPr lang="zh-CN" altLang="zh-CN" dirty="0" smtClean="0"/>
              <a:t>网关</a:t>
            </a:r>
            <a:endParaRPr lang="en-US" altLang="zh-CN" dirty="0" smtClean="0"/>
          </a:p>
          <a:p>
            <a:r>
              <a:rPr lang="en-US" altLang="zh-CN" dirty="0" smtClean="0"/>
              <a:t>	</a:t>
            </a:r>
            <a:r>
              <a:rPr lang="zh-CN" altLang="zh-CN" dirty="0" smtClean="0"/>
              <a:t>2</a:t>
            </a:r>
            <a:r>
              <a:rPr lang="zh-CN" altLang="zh-CN" dirty="0"/>
              <a:t>.3、Telnet方式登录（可选配置）</a:t>
            </a:r>
          </a:p>
          <a:p>
            <a:r>
              <a:rPr lang="en-US" altLang="zh-CN" dirty="0" smtClean="0"/>
              <a:t>3</a:t>
            </a:r>
            <a:r>
              <a:rPr lang="zh-CN" altLang="zh-CN" dirty="0" smtClean="0"/>
              <a:t>、</a:t>
            </a:r>
            <a:r>
              <a:rPr lang="zh-CN" altLang="zh-CN" dirty="0"/>
              <a:t>端口</a:t>
            </a:r>
            <a:r>
              <a:rPr lang="zh-CN" altLang="zh-CN" dirty="0" smtClean="0"/>
              <a:t>配置</a:t>
            </a:r>
            <a:endParaRPr lang="zh-CN" altLang="zh-CN" dirty="0"/>
          </a:p>
          <a:p>
            <a:r>
              <a:rPr lang="en-US" altLang="zh-CN" dirty="0" smtClean="0"/>
              <a:t>	3</a:t>
            </a:r>
            <a:r>
              <a:rPr lang="zh-CN" altLang="zh-CN" dirty="0" smtClean="0"/>
              <a:t>.</a:t>
            </a:r>
            <a:r>
              <a:rPr lang="zh-CN" altLang="zh-CN" dirty="0"/>
              <a:t>1、端口</a:t>
            </a:r>
            <a:r>
              <a:rPr lang="zh-CN" altLang="zh-CN" dirty="0" smtClean="0"/>
              <a:t>描述</a:t>
            </a:r>
            <a:endParaRPr lang="zh-CN" altLang="zh-CN" dirty="0"/>
          </a:p>
          <a:p>
            <a:r>
              <a:rPr lang="en-US" altLang="zh-CN" dirty="0" smtClean="0"/>
              <a:t>	3</a:t>
            </a:r>
            <a:r>
              <a:rPr lang="zh-CN" altLang="zh-CN" dirty="0" smtClean="0"/>
              <a:t>.</a:t>
            </a:r>
            <a:r>
              <a:rPr lang="zh-CN" altLang="zh-CN" dirty="0"/>
              <a:t>2、端口速率双工流</a:t>
            </a:r>
            <a:r>
              <a:rPr lang="zh-CN" altLang="zh-CN" dirty="0" smtClean="0"/>
              <a:t>控</a:t>
            </a:r>
            <a:endParaRPr lang="zh-CN" altLang="zh-CN" dirty="0"/>
          </a:p>
          <a:p>
            <a:r>
              <a:rPr lang="en-US" altLang="zh-CN" dirty="0" smtClean="0"/>
              <a:t>	3.3</a:t>
            </a:r>
            <a:r>
              <a:rPr lang="zh-CN" altLang="zh-CN" dirty="0" smtClean="0"/>
              <a:t>、</a:t>
            </a:r>
            <a:r>
              <a:rPr lang="zh-CN" altLang="zh-CN" dirty="0"/>
              <a:t>ACCESS或TRUNK</a:t>
            </a:r>
            <a:r>
              <a:rPr lang="zh-CN" altLang="zh-CN" dirty="0" smtClean="0"/>
              <a:t>调整</a:t>
            </a:r>
            <a:endParaRPr lang="zh-CN" altLang="zh-CN" dirty="0"/>
          </a:p>
          <a:p>
            <a:r>
              <a:rPr lang="en-US" altLang="zh-CN" dirty="0" smtClean="0"/>
              <a:t>	3.4</a:t>
            </a:r>
            <a:r>
              <a:rPr lang="zh-CN" altLang="zh-CN" dirty="0" smtClean="0"/>
              <a:t>、</a:t>
            </a:r>
            <a:r>
              <a:rPr lang="zh-CN" altLang="zh-CN" dirty="0"/>
              <a:t>广播风暴</a:t>
            </a:r>
            <a:r>
              <a:rPr lang="zh-CN" altLang="zh-CN" dirty="0" smtClean="0"/>
              <a:t>控制</a:t>
            </a:r>
            <a:endParaRPr lang="zh-CN" altLang="zh-CN" dirty="0"/>
          </a:p>
          <a:p>
            <a:r>
              <a:rPr lang="en-US" altLang="zh-CN" dirty="0" smtClean="0"/>
              <a:t>4</a:t>
            </a:r>
            <a:r>
              <a:rPr lang="zh-CN" altLang="zh-CN" dirty="0" smtClean="0"/>
              <a:t>、SNMP</a:t>
            </a:r>
            <a:endParaRPr lang="en-US" altLang="zh-CN" dirty="0" smtClean="0"/>
          </a:p>
        </p:txBody>
      </p:sp>
    </p:spTree>
    <p:extLst>
      <p:ext uri="{BB962C8B-B14F-4D97-AF65-F5344CB8AC3E}">
        <p14:creationId xmlns:p14="http://schemas.microsoft.com/office/powerpoint/2010/main" val="311779397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1115616" y="692696"/>
            <a:ext cx="410445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zh-CN" sz="4800" dirty="0">
                <a:solidFill>
                  <a:srgbClr val="FF0000"/>
                </a:solidFill>
              </a:rPr>
              <a:t>主机名</a:t>
            </a:r>
            <a:endParaRPr lang="zh-CN" altLang="zh-CN" sz="4800" dirty="0">
              <a:solidFill>
                <a:srgbClr val="FF0000"/>
              </a:solidFill>
            </a:endParaRPr>
          </a:p>
        </p:txBody>
      </p:sp>
      <p:sp>
        <p:nvSpPr>
          <p:cNvPr id="3" name="矩形 2"/>
          <p:cNvSpPr/>
          <p:nvPr/>
        </p:nvSpPr>
        <p:spPr>
          <a:xfrm>
            <a:off x="1547664" y="2699767"/>
            <a:ext cx="612068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zh-CN" sz="2400" dirty="0"/>
              <a:t>Ruijie(config)#hostname </a:t>
            </a:r>
            <a:r>
              <a:rPr lang="zh-CN" altLang="zh-CN" sz="2400" i="1" dirty="0"/>
              <a:t>Switch </a:t>
            </a:r>
            <a:endParaRPr lang="en-US" altLang="zh-CN" sz="2400" i="1" dirty="0" smtClean="0"/>
          </a:p>
          <a:p>
            <a:r>
              <a:rPr lang="en-US" altLang="zh-CN" sz="2400" i="1" dirty="0"/>
              <a:t> </a:t>
            </a:r>
            <a:r>
              <a:rPr lang="en-US" altLang="zh-CN" sz="2400" i="1" dirty="0" smtClean="0"/>
              <a:t>    	</a:t>
            </a:r>
          </a:p>
          <a:p>
            <a:r>
              <a:rPr lang="en-US" altLang="zh-CN" sz="2400" dirty="0" smtClean="0"/>
              <a:t>	</a:t>
            </a:r>
            <a:r>
              <a:rPr lang="zh-CN" altLang="zh-CN" sz="2400" dirty="0" smtClean="0"/>
              <a:t>------&gt;</a:t>
            </a:r>
            <a:r>
              <a:rPr lang="zh-CN" altLang="zh-CN" sz="2400" dirty="0"/>
              <a:t>设置交换机的名字为"Switch"</a:t>
            </a:r>
          </a:p>
        </p:txBody>
      </p:sp>
    </p:spTree>
    <p:extLst>
      <p:ext uri="{BB962C8B-B14F-4D97-AF65-F5344CB8AC3E}">
        <p14:creationId xmlns:p14="http://schemas.microsoft.com/office/powerpoint/2010/main" val="171852245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1115616" y="692696"/>
            <a:ext cx="410445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4800" dirty="0" smtClean="0">
                <a:solidFill>
                  <a:srgbClr val="FF0000"/>
                </a:solidFill>
              </a:rPr>
              <a:t>创建管理</a:t>
            </a:r>
            <a:r>
              <a:rPr lang="en-US" altLang="zh-CN" sz="4800" dirty="0" smtClean="0">
                <a:solidFill>
                  <a:srgbClr val="FF0000"/>
                </a:solidFill>
              </a:rPr>
              <a:t>IP</a:t>
            </a:r>
            <a:endParaRPr lang="zh-CN" altLang="zh-CN" sz="4800" dirty="0">
              <a:solidFill>
                <a:srgbClr val="FF0000"/>
              </a:solidFill>
            </a:endParaRPr>
          </a:p>
        </p:txBody>
      </p:sp>
      <p:sp>
        <p:nvSpPr>
          <p:cNvPr id="3" name="矩形 2"/>
          <p:cNvSpPr/>
          <p:nvPr/>
        </p:nvSpPr>
        <p:spPr>
          <a:xfrm>
            <a:off x="785769" y="1844824"/>
            <a:ext cx="799288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zh-CN" sz="2400" dirty="0"/>
              <a:t>Ruijie(config)#interface </a:t>
            </a:r>
            <a:r>
              <a:rPr lang="zh-CN" altLang="zh-CN" sz="2400" i="1" dirty="0"/>
              <a:t>vlan 1 </a:t>
            </a:r>
            <a:endParaRPr lang="en-US" altLang="zh-CN" sz="2400" i="1" dirty="0" smtClean="0"/>
          </a:p>
          <a:p>
            <a:r>
              <a:rPr lang="en-US" altLang="zh-CN" sz="2400" i="1" dirty="0"/>
              <a:t>	</a:t>
            </a:r>
            <a:r>
              <a:rPr lang="zh-CN" altLang="zh-CN" sz="2400" dirty="0" smtClean="0"/>
              <a:t>------&gt;</a:t>
            </a:r>
            <a:r>
              <a:rPr lang="zh-CN" altLang="zh-CN" sz="2400" dirty="0"/>
              <a:t>进入vlan</a:t>
            </a:r>
            <a:r>
              <a:rPr lang="zh-CN" altLang="zh-CN" sz="2400" dirty="0" smtClean="0"/>
              <a:t>接口</a:t>
            </a:r>
            <a:endParaRPr lang="en-US" altLang="zh-CN" sz="2400" dirty="0" smtClean="0"/>
          </a:p>
          <a:p>
            <a:endParaRPr lang="zh-CN" altLang="zh-CN" sz="2400" dirty="0"/>
          </a:p>
          <a:p>
            <a:r>
              <a:rPr lang="zh-CN" altLang="zh-CN" sz="2400" dirty="0"/>
              <a:t>Ruijie(config-if-VLAN 1)#ip address </a:t>
            </a:r>
            <a:r>
              <a:rPr lang="zh-CN" altLang="zh-CN" sz="2400" i="1" dirty="0"/>
              <a:t>192.168.1.1 255.255.255.0</a:t>
            </a:r>
            <a:endParaRPr lang="zh-CN" altLang="zh-CN" sz="2400" dirty="0"/>
          </a:p>
        </p:txBody>
      </p:sp>
      <p:sp>
        <p:nvSpPr>
          <p:cNvPr id="4" name="矩形 3"/>
          <p:cNvSpPr/>
          <p:nvPr/>
        </p:nvSpPr>
        <p:spPr>
          <a:xfrm>
            <a:off x="785769" y="4005064"/>
            <a:ext cx="799288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dirty="0" smtClean="0">
                <a:solidFill>
                  <a:srgbClr val="0070C0"/>
                </a:solidFill>
              </a:rPr>
              <a:t>一个</a:t>
            </a:r>
            <a:r>
              <a:rPr lang="en-US" altLang="zh-CN" dirty="0" err="1" smtClean="0">
                <a:solidFill>
                  <a:srgbClr val="0070C0"/>
                </a:solidFill>
              </a:rPr>
              <a:t>VLAN</a:t>
            </a:r>
            <a:r>
              <a:rPr lang="zh-CN" altLang="en-US" dirty="0" smtClean="0">
                <a:solidFill>
                  <a:srgbClr val="0070C0"/>
                </a:solidFill>
              </a:rPr>
              <a:t>中需要放置多个</a:t>
            </a:r>
            <a:r>
              <a:rPr lang="en-US" altLang="zh-CN" dirty="0" smtClean="0">
                <a:solidFill>
                  <a:srgbClr val="0070C0"/>
                </a:solidFill>
              </a:rPr>
              <a:t>IP</a:t>
            </a:r>
            <a:r>
              <a:rPr lang="zh-CN" altLang="en-US" dirty="0" smtClean="0">
                <a:solidFill>
                  <a:srgbClr val="0070C0"/>
                </a:solidFill>
              </a:rPr>
              <a:t>段</a:t>
            </a:r>
            <a:endParaRPr lang="en-US" altLang="zh-CN" dirty="0" smtClean="0">
              <a:solidFill>
                <a:srgbClr val="0070C0"/>
              </a:solidFill>
            </a:endParaRPr>
          </a:p>
          <a:p>
            <a:r>
              <a:rPr lang="zh-CN" altLang="zh-CN" dirty="0" smtClean="0"/>
              <a:t>Ruijie</a:t>
            </a:r>
            <a:r>
              <a:rPr lang="zh-CN" altLang="zh-CN" dirty="0"/>
              <a:t>(config)#interface vlan 100</a:t>
            </a:r>
          </a:p>
          <a:p>
            <a:r>
              <a:rPr lang="zh-CN" altLang="zh-CN" dirty="0"/>
              <a:t>Ruijie(config-if-VLAN 100)#ip address 192.168.100.1 255.255.255.0</a:t>
            </a:r>
          </a:p>
          <a:p>
            <a:r>
              <a:rPr lang="zh-CN" altLang="zh-CN" dirty="0"/>
              <a:t>Ruijie(config-if-VLAN 100)#ip address 192.168.10.1 255.255.255.0 </a:t>
            </a:r>
            <a:r>
              <a:rPr lang="zh-CN" altLang="zh-CN" dirty="0">
                <a:solidFill>
                  <a:srgbClr val="FF0000"/>
                </a:solidFill>
              </a:rPr>
              <a:t>secondary </a:t>
            </a:r>
          </a:p>
        </p:txBody>
      </p:sp>
    </p:spTree>
    <p:extLst>
      <p:ext uri="{BB962C8B-B14F-4D97-AF65-F5344CB8AC3E}">
        <p14:creationId xmlns:p14="http://schemas.microsoft.com/office/powerpoint/2010/main" val="183989833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1115616" y="692696"/>
            <a:ext cx="410445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4800" dirty="0" smtClean="0">
                <a:solidFill>
                  <a:srgbClr val="FF0000"/>
                </a:solidFill>
              </a:rPr>
              <a:t>网关配置</a:t>
            </a:r>
            <a:endParaRPr lang="zh-CN" altLang="zh-CN" sz="4800" dirty="0">
              <a:solidFill>
                <a:srgbClr val="FF0000"/>
              </a:solidFill>
            </a:endParaRPr>
          </a:p>
        </p:txBody>
      </p:sp>
      <p:sp>
        <p:nvSpPr>
          <p:cNvPr id="3" name="矩形 2"/>
          <p:cNvSpPr/>
          <p:nvPr/>
        </p:nvSpPr>
        <p:spPr>
          <a:xfrm>
            <a:off x="785769" y="2492896"/>
            <a:ext cx="79928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zh-CN" sz="2400" dirty="0"/>
              <a:t>Ruijie(config)#ip route 0.0.0.0 0.0.0.0 192.168.1.254 </a:t>
            </a:r>
            <a:endParaRPr lang="en-US" altLang="zh-CN" sz="2400" dirty="0" smtClean="0"/>
          </a:p>
        </p:txBody>
      </p:sp>
      <p:sp>
        <p:nvSpPr>
          <p:cNvPr id="5" name="矩形 4"/>
          <p:cNvSpPr/>
          <p:nvPr/>
        </p:nvSpPr>
        <p:spPr>
          <a:xfrm>
            <a:off x="810523" y="3883446"/>
            <a:ext cx="796813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zh-CN" dirty="0"/>
              <a:t>Ruijie(config)#ip default-gateway 192.168.1.</a:t>
            </a:r>
            <a:r>
              <a:rPr lang="zh-CN" altLang="zh-CN" dirty="0" smtClean="0"/>
              <a:t>254</a:t>
            </a:r>
            <a:endParaRPr lang="en-US" altLang="zh-CN" dirty="0" smtClean="0"/>
          </a:p>
          <a:p>
            <a:r>
              <a:rPr lang="en-US" altLang="zh-CN" dirty="0"/>
              <a:t>	</a:t>
            </a:r>
            <a:r>
              <a:rPr lang="zh-CN" altLang="zh-CN" dirty="0" smtClean="0"/>
              <a:t> ------&gt;</a:t>
            </a:r>
            <a:r>
              <a:rPr lang="zh-CN" altLang="en-US" dirty="0" smtClean="0"/>
              <a:t>有些早期的交换机网关配置</a:t>
            </a:r>
            <a:endParaRPr lang="zh-CN" altLang="zh-CN" dirty="0"/>
          </a:p>
        </p:txBody>
      </p:sp>
      <p:sp>
        <p:nvSpPr>
          <p:cNvPr id="6" name="矩形 5"/>
          <p:cNvSpPr/>
          <p:nvPr/>
        </p:nvSpPr>
        <p:spPr>
          <a:xfrm>
            <a:off x="818023" y="5661248"/>
            <a:ext cx="353795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dirty="0" smtClean="0"/>
              <a:t>6#-18   10.8.6.18     supervisor </a:t>
            </a:r>
          </a:p>
          <a:p>
            <a:r>
              <a:rPr lang="en-US" altLang="zh-CN" dirty="0"/>
              <a:t> </a:t>
            </a:r>
            <a:r>
              <a:rPr lang="en-US" altLang="zh-CN" dirty="0" smtClean="0"/>
              <a:t>             </a:t>
            </a:r>
            <a:r>
              <a:rPr lang="en-US" altLang="zh-CN" dirty="0" smtClean="0">
                <a:solidFill>
                  <a:srgbClr val="FF0000"/>
                </a:solidFill>
              </a:rPr>
              <a:t>show </a:t>
            </a:r>
            <a:r>
              <a:rPr lang="en-US" altLang="zh-CN" dirty="0" err="1" smtClean="0">
                <a:solidFill>
                  <a:srgbClr val="FF0000"/>
                </a:solidFill>
              </a:rPr>
              <a:t>ip</a:t>
            </a:r>
            <a:r>
              <a:rPr lang="en-US" altLang="zh-CN" dirty="0" smtClean="0">
                <a:solidFill>
                  <a:srgbClr val="FF0000"/>
                </a:solidFill>
              </a:rPr>
              <a:t> </a:t>
            </a:r>
            <a:r>
              <a:rPr lang="zh-CN" altLang="zh-CN" dirty="0" smtClean="0">
                <a:solidFill>
                  <a:srgbClr val="FF0000"/>
                </a:solidFill>
              </a:rPr>
              <a:t>redirects </a:t>
            </a:r>
            <a:endParaRPr lang="zh-CN" altLang="zh-CN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615115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1115616" y="692696"/>
            <a:ext cx="410445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4800" dirty="0" smtClean="0">
                <a:solidFill>
                  <a:srgbClr val="FF0000"/>
                </a:solidFill>
              </a:rPr>
              <a:t>端口备注：</a:t>
            </a:r>
            <a:endParaRPr lang="zh-CN" altLang="zh-CN" sz="4800" dirty="0">
              <a:solidFill>
                <a:srgbClr val="FF0000"/>
              </a:solidFill>
            </a:endParaRPr>
          </a:p>
        </p:txBody>
      </p:sp>
      <p:sp>
        <p:nvSpPr>
          <p:cNvPr id="3" name="矩形 2"/>
          <p:cNvSpPr/>
          <p:nvPr/>
        </p:nvSpPr>
        <p:spPr>
          <a:xfrm>
            <a:off x="2843808" y="2262063"/>
            <a:ext cx="263410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zh-CN" sz="2400" b="1" dirty="0"/>
              <a:t>description</a:t>
            </a:r>
            <a:endParaRPr lang="en-US" altLang="zh-CN" sz="2400" dirty="0" smtClean="0"/>
          </a:p>
        </p:txBody>
      </p:sp>
      <p:sp>
        <p:nvSpPr>
          <p:cNvPr id="7" name="矩形 6"/>
          <p:cNvSpPr/>
          <p:nvPr/>
        </p:nvSpPr>
        <p:spPr>
          <a:xfrm>
            <a:off x="2195736" y="3573016"/>
            <a:ext cx="489654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400" dirty="0" smtClean="0">
                <a:solidFill>
                  <a:srgbClr val="FF0000"/>
                </a:solidFill>
              </a:rPr>
              <a:t>Show  </a:t>
            </a:r>
            <a:r>
              <a:rPr lang="zh-CN" altLang="zh-CN" sz="2400" dirty="0">
                <a:solidFill>
                  <a:srgbClr val="FF0000"/>
                </a:solidFill>
              </a:rPr>
              <a:t>interfaces</a:t>
            </a:r>
            <a:r>
              <a:rPr lang="en-US" altLang="zh-CN" sz="2400" dirty="0">
                <a:solidFill>
                  <a:srgbClr val="FF0000"/>
                </a:solidFill>
              </a:rPr>
              <a:t> </a:t>
            </a:r>
            <a:r>
              <a:rPr lang="en-US" altLang="zh-CN" sz="2400" dirty="0" err="1" smtClean="0">
                <a:solidFill>
                  <a:srgbClr val="FF0000"/>
                </a:solidFill>
              </a:rPr>
              <a:t>escription</a:t>
            </a:r>
            <a:endParaRPr lang="zh-CN" altLang="zh-CN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265896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1115616" y="692696"/>
            <a:ext cx="410445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4800" dirty="0" smtClean="0">
                <a:solidFill>
                  <a:srgbClr val="FF0000"/>
                </a:solidFill>
              </a:rPr>
              <a:t>光口配置：</a:t>
            </a:r>
            <a:endParaRPr lang="zh-CN" altLang="zh-CN" sz="4800" dirty="0">
              <a:solidFill>
                <a:srgbClr val="FF0000"/>
              </a:solidFill>
            </a:endParaRPr>
          </a:p>
        </p:txBody>
      </p:sp>
      <p:sp>
        <p:nvSpPr>
          <p:cNvPr id="3" name="矩形 2"/>
          <p:cNvSpPr/>
          <p:nvPr/>
        </p:nvSpPr>
        <p:spPr>
          <a:xfrm>
            <a:off x="863355" y="2492896"/>
            <a:ext cx="799288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zh-CN" sz="2400" dirty="0"/>
              <a:t>Ruijie(config-if-GigabitEthernet 0/23)#</a:t>
            </a:r>
            <a:r>
              <a:rPr lang="zh-CN" altLang="zh-CN" sz="2400" dirty="0">
                <a:solidFill>
                  <a:srgbClr val="FF0000"/>
                </a:solidFill>
              </a:rPr>
              <a:t>medium-type </a:t>
            </a:r>
            <a:r>
              <a:rPr lang="zh-CN" altLang="zh-CN" sz="2400" i="1" dirty="0" smtClean="0">
                <a:solidFill>
                  <a:srgbClr val="FF0000"/>
                </a:solidFill>
              </a:rPr>
              <a:t>fiber</a:t>
            </a:r>
            <a:endParaRPr lang="en-US" altLang="zh-CN" sz="2400" i="1" dirty="0" smtClean="0">
              <a:solidFill>
                <a:srgbClr val="FF0000"/>
              </a:solidFill>
            </a:endParaRPr>
          </a:p>
          <a:p>
            <a:r>
              <a:rPr lang="en-US" altLang="zh-CN" sz="2400" i="1" dirty="0"/>
              <a:t>	</a:t>
            </a:r>
            <a:r>
              <a:rPr lang="zh-CN" altLang="zh-CN" sz="2400" i="1" dirty="0" smtClean="0"/>
              <a:t> </a:t>
            </a:r>
            <a:r>
              <a:rPr lang="zh-CN" altLang="zh-CN" sz="2400" dirty="0"/>
              <a:t>------&gt;将电口转换为光</a:t>
            </a:r>
            <a:r>
              <a:rPr lang="zh-CN" altLang="zh-CN" sz="2400" dirty="0" smtClean="0"/>
              <a:t>口</a:t>
            </a:r>
            <a:endParaRPr lang="zh-CN" altLang="zh-CN" sz="2400" dirty="0"/>
          </a:p>
        </p:txBody>
      </p:sp>
      <p:sp>
        <p:nvSpPr>
          <p:cNvPr id="7" name="矩形 6"/>
          <p:cNvSpPr/>
          <p:nvPr/>
        </p:nvSpPr>
        <p:spPr>
          <a:xfrm>
            <a:off x="971600" y="3789040"/>
            <a:ext cx="784887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zh-CN" sz="2400" dirty="0"/>
              <a:t>Ruijie(config-if-GigabitEthernet 0/23)#</a:t>
            </a:r>
            <a:r>
              <a:rPr lang="zh-CN" altLang="zh-CN" sz="2400" dirty="0">
                <a:solidFill>
                  <a:srgbClr val="FF0000"/>
                </a:solidFill>
              </a:rPr>
              <a:t>medium-type </a:t>
            </a:r>
            <a:r>
              <a:rPr lang="zh-CN" altLang="zh-CN" sz="2400" i="1" dirty="0">
                <a:solidFill>
                  <a:srgbClr val="FF0000"/>
                </a:solidFill>
              </a:rPr>
              <a:t>copper </a:t>
            </a:r>
            <a:endParaRPr lang="en-US" altLang="zh-CN" sz="2400" i="1" dirty="0" smtClean="0">
              <a:solidFill>
                <a:srgbClr val="FF0000"/>
              </a:solidFill>
            </a:endParaRPr>
          </a:p>
          <a:p>
            <a:r>
              <a:rPr lang="en-US" altLang="zh-CN" sz="2400" i="1" dirty="0">
                <a:solidFill>
                  <a:srgbClr val="FF0000"/>
                </a:solidFill>
              </a:rPr>
              <a:t>	</a:t>
            </a:r>
            <a:r>
              <a:rPr lang="zh-CN" altLang="zh-CN" sz="2400" dirty="0" smtClean="0"/>
              <a:t>------&gt;</a:t>
            </a:r>
            <a:r>
              <a:rPr lang="zh-CN" altLang="zh-CN" sz="2400" dirty="0"/>
              <a:t>将光口转换为电口</a:t>
            </a:r>
          </a:p>
        </p:txBody>
      </p:sp>
      <p:sp>
        <p:nvSpPr>
          <p:cNvPr id="4" name="矩形 3"/>
          <p:cNvSpPr/>
          <p:nvPr/>
        </p:nvSpPr>
        <p:spPr>
          <a:xfrm>
            <a:off x="2843808" y="5229200"/>
            <a:ext cx="295991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zh-CN" sz="2400" dirty="0">
                <a:solidFill>
                  <a:srgbClr val="FF0000"/>
                </a:solidFill>
              </a:rPr>
              <a:t>show interfaces status</a:t>
            </a:r>
            <a:endParaRPr lang="zh-CN" alt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409639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1115616" y="692696"/>
            <a:ext cx="410445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4800" dirty="0" smtClean="0">
                <a:solidFill>
                  <a:srgbClr val="FF0000"/>
                </a:solidFill>
              </a:rPr>
              <a:t>光口配置：</a:t>
            </a:r>
            <a:endParaRPr lang="zh-CN" altLang="zh-CN" sz="4800" dirty="0">
              <a:solidFill>
                <a:srgbClr val="FF0000"/>
              </a:solidFill>
            </a:endParaRPr>
          </a:p>
        </p:txBody>
      </p:sp>
      <p:sp>
        <p:nvSpPr>
          <p:cNvPr id="3" name="矩形 2"/>
          <p:cNvSpPr/>
          <p:nvPr/>
        </p:nvSpPr>
        <p:spPr>
          <a:xfrm>
            <a:off x="683568" y="1587857"/>
            <a:ext cx="7992888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400" dirty="0" smtClean="0"/>
              <a:t>          </a:t>
            </a:r>
            <a:r>
              <a:rPr lang="zh-CN" altLang="zh-CN" sz="2400" dirty="0" smtClean="0"/>
              <a:t>默认</a:t>
            </a:r>
            <a:r>
              <a:rPr lang="zh-CN" altLang="zh-CN" sz="2400" dirty="0"/>
              <a:t>一般交换机的速率和双工都是自适应的，通常无需进行调整</a:t>
            </a:r>
            <a:r>
              <a:rPr lang="zh-CN" altLang="zh-CN" sz="2400" dirty="0" smtClean="0"/>
              <a:t>。</a:t>
            </a:r>
            <a:endParaRPr lang="en-US" altLang="zh-CN" sz="2400" dirty="0" smtClean="0"/>
          </a:p>
          <a:p>
            <a:r>
              <a:rPr lang="en-US" altLang="zh-CN" sz="2400" dirty="0"/>
              <a:t> </a:t>
            </a:r>
            <a:r>
              <a:rPr lang="en-US" altLang="zh-CN" sz="2400" dirty="0" smtClean="0"/>
              <a:t>        </a:t>
            </a:r>
            <a:r>
              <a:rPr lang="zh-CN" altLang="zh-CN" sz="2400" dirty="0" smtClean="0"/>
              <a:t>如果</a:t>
            </a:r>
            <a:r>
              <a:rPr lang="zh-CN" altLang="zh-CN" sz="2400" dirty="0"/>
              <a:t>对端设备不支持自协商，则自协商一端协商结果会成为半双工。为了保障两端双工一致，可手工强制速率和双工</a:t>
            </a:r>
            <a:r>
              <a:rPr lang="zh-CN" altLang="zh-CN" sz="2400" dirty="0" smtClean="0"/>
              <a:t>。</a:t>
            </a:r>
            <a:endParaRPr lang="zh-CN" altLang="zh-CN" sz="2400" dirty="0"/>
          </a:p>
        </p:txBody>
      </p:sp>
      <p:sp>
        <p:nvSpPr>
          <p:cNvPr id="7" name="矩形 6"/>
          <p:cNvSpPr/>
          <p:nvPr/>
        </p:nvSpPr>
        <p:spPr>
          <a:xfrm>
            <a:off x="971600" y="3789040"/>
            <a:ext cx="784887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zh-CN" sz="2400" dirty="0"/>
              <a:t>Ruijie(config-if-GigabitEthernet 0/24)#duplex full </a:t>
            </a:r>
          </a:p>
          <a:p>
            <a:r>
              <a:rPr lang="zh-CN" altLang="zh-CN" sz="2400" dirty="0"/>
              <a:t>Ruijie(config-if-GigabitEthernet 0/24</a:t>
            </a:r>
            <a:r>
              <a:rPr lang="zh-CN" altLang="zh-CN" sz="2400" dirty="0" smtClean="0"/>
              <a:t>)#</a:t>
            </a:r>
            <a:r>
              <a:rPr lang="zh-CN" altLang="zh-CN" sz="2400" dirty="0"/>
              <a:t>speed </a:t>
            </a:r>
            <a:r>
              <a:rPr lang="zh-CN" altLang="zh-CN" sz="2400" dirty="0" smtClean="0"/>
              <a:t>100</a:t>
            </a:r>
            <a:r>
              <a:rPr lang="en-US" altLang="zh-CN" sz="2400" dirty="0" smtClean="0"/>
              <a:t>0</a:t>
            </a:r>
            <a:endParaRPr lang="zh-CN" altLang="zh-CN" sz="2400" dirty="0"/>
          </a:p>
        </p:txBody>
      </p:sp>
      <p:sp>
        <p:nvSpPr>
          <p:cNvPr id="4" name="矩形 3"/>
          <p:cNvSpPr/>
          <p:nvPr/>
        </p:nvSpPr>
        <p:spPr>
          <a:xfrm>
            <a:off x="2843808" y="5229200"/>
            <a:ext cx="295991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zh-CN" sz="2400" dirty="0">
                <a:solidFill>
                  <a:srgbClr val="FF0000"/>
                </a:solidFill>
              </a:rPr>
              <a:t>show interfaces status</a:t>
            </a:r>
            <a:endParaRPr lang="zh-CN" alt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389039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1115616" y="692696"/>
            <a:ext cx="410445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4800" dirty="0" smtClean="0">
                <a:solidFill>
                  <a:srgbClr val="FF0000"/>
                </a:solidFill>
              </a:rPr>
              <a:t>端口配置：</a:t>
            </a:r>
            <a:endParaRPr lang="zh-CN" altLang="zh-CN" sz="4800" dirty="0">
              <a:solidFill>
                <a:srgbClr val="FF0000"/>
              </a:solidFill>
            </a:endParaRPr>
          </a:p>
        </p:txBody>
      </p:sp>
      <p:sp>
        <p:nvSpPr>
          <p:cNvPr id="7" name="矩形 6"/>
          <p:cNvSpPr/>
          <p:nvPr/>
        </p:nvSpPr>
        <p:spPr>
          <a:xfrm>
            <a:off x="971600" y="2636912"/>
            <a:ext cx="784887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zh-CN" sz="2400" dirty="0"/>
              <a:t>Ruijie(config)#interface fastEthernet 0/1</a:t>
            </a:r>
          </a:p>
          <a:p>
            <a:r>
              <a:rPr lang="zh-CN" altLang="zh-CN" sz="2400" dirty="0"/>
              <a:t>Ruijie(config-if)#switchport access vlan 100</a:t>
            </a:r>
            <a:endParaRPr lang="zh-CN" altLang="zh-CN" sz="2400" dirty="0"/>
          </a:p>
        </p:txBody>
      </p:sp>
      <p:sp>
        <p:nvSpPr>
          <p:cNvPr id="4" name="矩形 3"/>
          <p:cNvSpPr/>
          <p:nvPr/>
        </p:nvSpPr>
        <p:spPr>
          <a:xfrm>
            <a:off x="2195736" y="3645024"/>
            <a:ext cx="3237746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zh-CN" sz="2400" dirty="0">
                <a:solidFill>
                  <a:srgbClr val="FF0000"/>
                </a:solidFill>
              </a:rPr>
              <a:t>show </a:t>
            </a:r>
            <a:r>
              <a:rPr lang="en-US" altLang="zh-CN" sz="2400" dirty="0" smtClean="0">
                <a:solidFill>
                  <a:srgbClr val="FF0000"/>
                </a:solidFill>
              </a:rPr>
              <a:t>run interface g 0/2</a:t>
            </a:r>
          </a:p>
          <a:p>
            <a:r>
              <a:rPr lang="en-US" altLang="zh-CN" sz="2400" dirty="0" smtClean="0">
                <a:solidFill>
                  <a:srgbClr val="FF0000"/>
                </a:solidFill>
              </a:rPr>
              <a:t>Show </a:t>
            </a:r>
            <a:r>
              <a:rPr lang="en-US" altLang="zh-CN" sz="2400" dirty="0" err="1" smtClean="0">
                <a:solidFill>
                  <a:srgbClr val="FF0000"/>
                </a:solidFill>
              </a:rPr>
              <a:t>vlan</a:t>
            </a:r>
            <a:endParaRPr lang="zh-CN" altLang="en-US" sz="2400" dirty="0">
              <a:solidFill>
                <a:srgbClr val="FF0000"/>
              </a:solidFill>
            </a:endParaRPr>
          </a:p>
        </p:txBody>
      </p:sp>
      <p:sp>
        <p:nvSpPr>
          <p:cNvPr id="5" name="矩形 4"/>
          <p:cNvSpPr/>
          <p:nvPr/>
        </p:nvSpPr>
        <p:spPr>
          <a:xfrm>
            <a:off x="1115616" y="4509120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zh-CN" altLang="zh-CN" dirty="0"/>
              <a:t>Ruijie(config)#interface gigabitEthernet 0/49</a:t>
            </a:r>
          </a:p>
          <a:p>
            <a:r>
              <a:rPr lang="zh-CN" altLang="zh-CN" dirty="0"/>
              <a:t>Ruijie(config-if)#switchport mode trunk </a:t>
            </a:r>
          </a:p>
        </p:txBody>
      </p:sp>
      <p:sp>
        <p:nvSpPr>
          <p:cNvPr id="8" name="矩形 7"/>
          <p:cNvSpPr/>
          <p:nvPr/>
        </p:nvSpPr>
        <p:spPr>
          <a:xfrm>
            <a:off x="2320992" y="5445224"/>
            <a:ext cx="295722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zh-CN" sz="2400" dirty="0">
                <a:solidFill>
                  <a:srgbClr val="FF0000"/>
                </a:solidFill>
              </a:rPr>
              <a:t>show interfaces trunk </a:t>
            </a:r>
            <a:endParaRPr lang="zh-CN" alt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98505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116632"/>
            <a:ext cx="4968552" cy="56637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矩形 3"/>
          <p:cNvSpPr/>
          <p:nvPr/>
        </p:nvSpPr>
        <p:spPr>
          <a:xfrm>
            <a:off x="3990813" y="5595706"/>
            <a:ext cx="160960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zh-CN" sz="2800" dirty="0">
                <a:solidFill>
                  <a:srgbClr val="FF0000"/>
                </a:solidFill>
              </a:rPr>
              <a:t>RG-S8606</a:t>
            </a:r>
            <a:endParaRPr lang="zh-CN" alt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869304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467544" y="764704"/>
            <a:ext cx="8676456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zh-CN" b="1" dirty="0">
                <a:solidFill>
                  <a:srgbClr val="FF0000"/>
                </a:solidFill>
              </a:rPr>
              <a:t>TRUNK口VLAN裁剪（必配）</a:t>
            </a:r>
            <a:endParaRPr lang="zh-CN" altLang="zh-CN" dirty="0">
              <a:solidFill>
                <a:srgbClr val="FF0000"/>
              </a:solidFill>
            </a:endParaRPr>
          </a:p>
          <a:p>
            <a:r>
              <a:rPr lang="zh-CN" altLang="zh-CN" dirty="0"/>
              <a:t>交换机的1号口配置为trunk口，并且只允许vlan 5、vlan </a:t>
            </a:r>
            <a:r>
              <a:rPr lang="zh-CN" altLang="zh-CN" dirty="0" smtClean="0"/>
              <a:t>10通过</a:t>
            </a:r>
            <a:r>
              <a:rPr lang="zh-CN" altLang="zh-CN" dirty="0"/>
              <a:t>，其余vlan不允许通过</a:t>
            </a:r>
          </a:p>
          <a:p>
            <a:endParaRPr lang="en-US" altLang="zh-CN" dirty="0" smtClean="0"/>
          </a:p>
          <a:p>
            <a:endParaRPr lang="en-US" altLang="zh-CN" dirty="0"/>
          </a:p>
          <a:p>
            <a:r>
              <a:rPr lang="zh-CN" altLang="zh-CN" dirty="0" smtClean="0"/>
              <a:t>Ruijie</a:t>
            </a:r>
            <a:r>
              <a:rPr lang="zh-CN" altLang="zh-CN" dirty="0"/>
              <a:t>(config)#interface gigabitEthernet 0/1</a:t>
            </a:r>
          </a:p>
          <a:p>
            <a:r>
              <a:rPr lang="zh-CN" altLang="zh-CN" dirty="0"/>
              <a:t>Ruijie(config-if-GigabitEthernet 0/1)#switchport mode trunk</a:t>
            </a:r>
          </a:p>
          <a:p>
            <a:r>
              <a:rPr lang="zh-CN" altLang="zh-CN" dirty="0"/>
              <a:t>Ruijie(config-if-GigabitEthernet 0/1)#switchport trunk allowed vlan remove 1-4,6-9,</a:t>
            </a:r>
            <a:r>
              <a:rPr lang="zh-CN" altLang="zh-CN" dirty="0" smtClean="0"/>
              <a:t>11</a:t>
            </a:r>
            <a:r>
              <a:rPr lang="en-US" altLang="zh-CN" dirty="0" smtClean="0"/>
              <a:t>-40</a:t>
            </a:r>
            <a:r>
              <a:rPr lang="zh-CN" altLang="zh-CN" dirty="0" smtClean="0"/>
              <a:t>94 </a:t>
            </a:r>
            <a:endParaRPr lang="en-US" altLang="zh-CN" dirty="0" smtClean="0"/>
          </a:p>
          <a:p>
            <a:r>
              <a:rPr lang="zh-CN" altLang="zh-CN" dirty="0" smtClean="0"/>
              <a:t>------&gt;</a:t>
            </a:r>
            <a:r>
              <a:rPr lang="zh-CN" altLang="zh-CN" dirty="0"/>
              <a:t>交换机默认允许所有本地已创建的vlan通过，如果只需要配置只允许相应vlan通过，需要把不允许通过的vlan给裁剪掉</a:t>
            </a:r>
          </a:p>
          <a:p>
            <a:endParaRPr lang="en-US" altLang="zh-CN" dirty="0" smtClean="0"/>
          </a:p>
        </p:txBody>
      </p:sp>
    </p:spTree>
    <p:extLst>
      <p:ext uri="{BB962C8B-B14F-4D97-AF65-F5344CB8AC3E}">
        <p14:creationId xmlns:p14="http://schemas.microsoft.com/office/powerpoint/2010/main" val="155403018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1115616" y="692696"/>
            <a:ext cx="410445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4800" dirty="0" smtClean="0">
                <a:solidFill>
                  <a:srgbClr val="FF0000"/>
                </a:solidFill>
              </a:rPr>
              <a:t>SNMP</a:t>
            </a:r>
            <a:r>
              <a:rPr lang="zh-CN" altLang="en-US" sz="4800" dirty="0" smtClean="0">
                <a:solidFill>
                  <a:srgbClr val="FF0000"/>
                </a:solidFill>
              </a:rPr>
              <a:t>配置：</a:t>
            </a:r>
            <a:endParaRPr lang="zh-CN" altLang="zh-CN" sz="4800" dirty="0">
              <a:solidFill>
                <a:srgbClr val="FF0000"/>
              </a:solidFill>
            </a:endParaRPr>
          </a:p>
        </p:txBody>
      </p:sp>
      <p:sp>
        <p:nvSpPr>
          <p:cNvPr id="7" name="矩形 6"/>
          <p:cNvSpPr/>
          <p:nvPr/>
        </p:nvSpPr>
        <p:spPr>
          <a:xfrm>
            <a:off x="1349388" y="1916832"/>
            <a:ext cx="554461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400" dirty="0" err="1"/>
              <a:t>snmp</a:t>
            </a:r>
            <a:r>
              <a:rPr lang="en-US" altLang="zh-CN" sz="2400" dirty="0"/>
              <a:t>-server community </a:t>
            </a:r>
            <a:r>
              <a:rPr lang="en-US" altLang="zh-CN" sz="2400" dirty="0" err="1"/>
              <a:t>hhstupublic</a:t>
            </a:r>
            <a:r>
              <a:rPr lang="en-US" altLang="zh-CN" sz="2400" dirty="0"/>
              <a:t> </a:t>
            </a:r>
            <a:r>
              <a:rPr lang="en-US" altLang="zh-CN" sz="2400" dirty="0" err="1"/>
              <a:t>rw</a:t>
            </a:r>
            <a:endParaRPr lang="zh-CN" altLang="zh-CN" sz="2400" dirty="0"/>
          </a:p>
        </p:txBody>
      </p:sp>
      <p:sp>
        <p:nvSpPr>
          <p:cNvPr id="3" name="矩形 2"/>
          <p:cNvSpPr/>
          <p:nvPr/>
        </p:nvSpPr>
        <p:spPr>
          <a:xfrm>
            <a:off x="1421875" y="2780928"/>
            <a:ext cx="429745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err="1"/>
              <a:t>snmp</a:t>
            </a:r>
            <a:r>
              <a:rPr lang="en-US" altLang="zh-CN" dirty="0"/>
              <a:t>-server community user view public </a:t>
            </a:r>
            <a:r>
              <a:rPr lang="en-US" altLang="zh-CN" dirty="0" err="1"/>
              <a:t>ro</a:t>
            </a:r>
            <a:endParaRPr lang="zh-CN" altLang="en-US" dirty="0"/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76176" rIns="0" bIns="76176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zh-CN" sz="1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微软雅黑" pitchFamily="34" charset="-122"/>
                <a:ea typeface="微软雅黑" pitchFamily="34" charset="-122"/>
                <a:cs typeface="宋体" pitchFamily="2" charset="-122"/>
              </a:rPr>
              <a:t>traps</a:t>
            </a:r>
            <a:r>
              <a:rPr kumimoji="0" lang="zh-CN" altLang="zh-CN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宋体" pitchFamily="2" charset="-122"/>
                <a:cs typeface="宋体" pitchFamily="2" charset="-122"/>
              </a:rPr>
              <a:t> </a:t>
            </a:r>
            <a:endParaRPr kumimoji="0" lang="zh-CN" altLang="zh-CN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1421875" y="3789040"/>
            <a:ext cx="457272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err="1"/>
              <a:t>snmp</a:t>
            </a:r>
            <a:r>
              <a:rPr lang="en-US" altLang="zh-CN" dirty="0"/>
              <a:t>-server enable traps </a:t>
            </a:r>
            <a:r>
              <a:rPr lang="en-US" altLang="zh-CN" dirty="0" err="1"/>
              <a:t>snmp</a:t>
            </a:r>
            <a:r>
              <a:rPr lang="en-US" altLang="zh-CN" dirty="0"/>
              <a:t> authentication</a:t>
            </a:r>
            <a:endParaRPr lang="zh-CN" altLang="en-US" dirty="0"/>
          </a:p>
        </p:txBody>
      </p:sp>
      <p:sp>
        <p:nvSpPr>
          <p:cNvPr id="10" name="矩形 9"/>
          <p:cNvSpPr/>
          <p:nvPr/>
        </p:nvSpPr>
        <p:spPr>
          <a:xfrm>
            <a:off x="1547664" y="4618002"/>
            <a:ext cx="662473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dirty="0" err="1"/>
              <a:t>NMP</a:t>
            </a:r>
            <a:r>
              <a:rPr lang="zh-CN" altLang="en-US" dirty="0"/>
              <a:t>是指简单网络管理协议</a:t>
            </a:r>
            <a:r>
              <a:rPr lang="en-US" altLang="zh-CN" dirty="0"/>
              <a:t>,trap</a:t>
            </a:r>
            <a:r>
              <a:rPr lang="zh-CN" altLang="en-US" dirty="0"/>
              <a:t>是它规定的一种通信方式</a:t>
            </a:r>
            <a:r>
              <a:rPr lang="en-US" altLang="zh-CN" dirty="0"/>
              <a:t>,</a:t>
            </a:r>
            <a:r>
              <a:rPr lang="zh-CN" altLang="en-US" dirty="0"/>
              <a:t>用于被管理的设备主动向充当管理者的设备报告自己的异常信息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62322140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173269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212725" y="19526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zh-CN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1314" y="692696"/>
            <a:ext cx="8226821" cy="30243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矩形 5"/>
          <p:cNvSpPr/>
          <p:nvPr/>
        </p:nvSpPr>
        <p:spPr>
          <a:xfrm>
            <a:off x="2915816" y="4365104"/>
            <a:ext cx="388843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3200" dirty="0" err="1">
                <a:solidFill>
                  <a:srgbClr val="FF0000"/>
                </a:solidFill>
              </a:rPr>
              <a:t>RG-S5760-24GT</a:t>
            </a:r>
            <a:r>
              <a:rPr lang="en-US" altLang="zh-CN" sz="3200" dirty="0">
                <a:solidFill>
                  <a:srgbClr val="FF0000"/>
                </a:solidFill>
              </a:rPr>
              <a:t>/</a:t>
            </a:r>
            <a:r>
              <a:rPr lang="en-US" altLang="zh-CN" sz="3200" dirty="0" err="1">
                <a:solidFill>
                  <a:srgbClr val="FF0000"/>
                </a:solidFill>
              </a:rPr>
              <a:t>4SFP</a:t>
            </a:r>
            <a:endParaRPr lang="zh-CN" altLang="en-US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81718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1196752"/>
            <a:ext cx="6976593" cy="20882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矩形 3"/>
          <p:cNvSpPr/>
          <p:nvPr/>
        </p:nvSpPr>
        <p:spPr>
          <a:xfrm>
            <a:off x="3151930" y="4221088"/>
            <a:ext cx="211134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zh-CN" sz="2800" dirty="0">
                <a:solidFill>
                  <a:srgbClr val="FF0000"/>
                </a:solidFill>
              </a:rPr>
              <a:t>RG-S2928G-S</a:t>
            </a:r>
          </a:p>
        </p:txBody>
      </p:sp>
    </p:spTree>
    <p:extLst>
      <p:ext uri="{BB962C8B-B14F-4D97-AF65-F5344CB8AC3E}">
        <p14:creationId xmlns:p14="http://schemas.microsoft.com/office/powerpoint/2010/main" val="11930975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620688"/>
            <a:ext cx="5210175" cy="3476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矩形 2"/>
          <p:cNvSpPr/>
          <p:nvPr/>
        </p:nvSpPr>
        <p:spPr>
          <a:xfrm>
            <a:off x="3131840" y="5301208"/>
            <a:ext cx="140294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800" dirty="0" smtClean="0">
                <a:solidFill>
                  <a:srgbClr val="FF0000"/>
                </a:solidFill>
              </a:rPr>
              <a:t>LX  </a:t>
            </a:r>
            <a:r>
              <a:rPr lang="zh-CN" altLang="en-US" sz="2800" dirty="0" smtClean="0">
                <a:solidFill>
                  <a:srgbClr val="FF0000"/>
                </a:solidFill>
              </a:rPr>
              <a:t>单模</a:t>
            </a:r>
            <a:endParaRPr lang="zh-CN" altLang="zh-CN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41435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476672"/>
            <a:ext cx="6465887" cy="421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矩形 1"/>
          <p:cNvSpPr/>
          <p:nvPr/>
        </p:nvSpPr>
        <p:spPr>
          <a:xfrm>
            <a:off x="2699792" y="5373216"/>
            <a:ext cx="367921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800" dirty="0" smtClean="0">
                <a:solidFill>
                  <a:srgbClr val="FF0000"/>
                </a:solidFill>
              </a:rPr>
              <a:t>Serial: </a:t>
            </a:r>
            <a:r>
              <a:rPr lang="zh-CN" altLang="en-US" sz="2800" dirty="0" smtClean="0">
                <a:solidFill>
                  <a:srgbClr val="FF0000"/>
                </a:solidFill>
              </a:rPr>
              <a:t>点对点</a:t>
            </a:r>
            <a:r>
              <a:rPr lang="zh-CN" altLang="en-US" sz="2800" dirty="0">
                <a:solidFill>
                  <a:srgbClr val="FF0000"/>
                </a:solidFill>
              </a:rPr>
              <a:t>传输协议</a:t>
            </a:r>
            <a:endParaRPr lang="zh-CN" alt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65115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395536" y="476672"/>
            <a:ext cx="198002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800" dirty="0" smtClean="0">
                <a:solidFill>
                  <a:srgbClr val="FF0000"/>
                </a:solidFill>
              </a:rPr>
              <a:t>连接交换机</a:t>
            </a:r>
            <a:endParaRPr lang="zh-CN" altLang="en-US" sz="2800" dirty="0">
              <a:solidFill>
                <a:srgbClr val="FF0000"/>
              </a:solidFill>
            </a:endParaRPr>
          </a:p>
        </p:txBody>
      </p:sp>
      <p:sp>
        <p:nvSpPr>
          <p:cNvPr id="3" name="矩形 2"/>
          <p:cNvSpPr/>
          <p:nvPr/>
        </p:nvSpPr>
        <p:spPr>
          <a:xfrm>
            <a:off x="1530313" y="1556792"/>
            <a:ext cx="615290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800" dirty="0" smtClean="0">
                <a:solidFill>
                  <a:srgbClr val="FF0000"/>
                </a:solidFill>
              </a:rPr>
              <a:t>1</a:t>
            </a:r>
            <a:r>
              <a:rPr lang="zh-CN" altLang="en-US" sz="2800" dirty="0" smtClean="0">
                <a:solidFill>
                  <a:srgbClr val="FF0000"/>
                </a:solidFill>
              </a:rPr>
              <a:t>、</a:t>
            </a:r>
            <a:r>
              <a:rPr lang="zh-CN" altLang="zh-CN" sz="2800" dirty="0"/>
              <a:t>通过console口登入交换机管理设备</a:t>
            </a:r>
            <a:endParaRPr lang="zh-CN" altLang="en-US" sz="2800" dirty="0">
              <a:solidFill>
                <a:srgbClr val="FF0000"/>
              </a:solidFill>
            </a:endParaRPr>
          </a:p>
        </p:txBody>
      </p:sp>
      <p:sp>
        <p:nvSpPr>
          <p:cNvPr id="4" name="矩形 3"/>
          <p:cNvSpPr/>
          <p:nvPr/>
        </p:nvSpPr>
        <p:spPr>
          <a:xfrm>
            <a:off x="1352829" y="2564904"/>
            <a:ext cx="5985934" cy="31085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800" dirty="0" smtClean="0">
                <a:solidFill>
                  <a:srgbClr val="FF0000"/>
                </a:solidFill>
              </a:rPr>
              <a:t>注意：</a:t>
            </a:r>
            <a:endParaRPr lang="en-US" altLang="zh-CN" sz="2800" dirty="0" smtClean="0">
              <a:solidFill>
                <a:srgbClr val="FF0000"/>
              </a:solidFill>
            </a:endParaRPr>
          </a:p>
          <a:p>
            <a:r>
              <a:rPr lang="en-US" altLang="zh-CN" sz="2800" dirty="0" smtClean="0">
                <a:solidFill>
                  <a:srgbClr val="FF0000"/>
                </a:solidFill>
              </a:rPr>
              <a:t>1</a:t>
            </a:r>
            <a:r>
              <a:rPr lang="zh-CN" altLang="en-US" sz="2800" dirty="0" smtClean="0">
                <a:solidFill>
                  <a:srgbClr val="FF0000"/>
                </a:solidFill>
              </a:rPr>
              <a:t>、目前的笔记本都没有串口接口，</a:t>
            </a:r>
            <a:endParaRPr lang="en-US" altLang="zh-CN" sz="2800" dirty="0" smtClean="0">
              <a:solidFill>
                <a:srgbClr val="FF0000"/>
              </a:solidFill>
            </a:endParaRPr>
          </a:p>
          <a:p>
            <a:r>
              <a:rPr lang="zh-CN" altLang="en-US" sz="2800" dirty="0" smtClean="0">
                <a:solidFill>
                  <a:srgbClr val="FF0000"/>
                </a:solidFill>
              </a:rPr>
              <a:t>需要</a:t>
            </a:r>
            <a:r>
              <a:rPr lang="en-US" altLang="zh-CN" sz="2800" dirty="0" smtClean="0">
                <a:solidFill>
                  <a:srgbClr val="FF0000"/>
                </a:solidFill>
              </a:rPr>
              <a:t>USB</a:t>
            </a:r>
            <a:r>
              <a:rPr lang="zh-CN" altLang="en-US" sz="2800" dirty="0" smtClean="0">
                <a:solidFill>
                  <a:srgbClr val="FF0000"/>
                </a:solidFill>
              </a:rPr>
              <a:t>转串口线</a:t>
            </a:r>
            <a:endParaRPr lang="en-US" altLang="zh-CN" sz="2800" dirty="0" smtClean="0">
              <a:solidFill>
                <a:srgbClr val="FF0000"/>
              </a:solidFill>
            </a:endParaRPr>
          </a:p>
          <a:p>
            <a:r>
              <a:rPr lang="en-US" altLang="zh-CN" sz="2800" dirty="0" smtClean="0">
                <a:solidFill>
                  <a:srgbClr val="FF0000"/>
                </a:solidFill>
              </a:rPr>
              <a:t>2</a:t>
            </a:r>
            <a:r>
              <a:rPr lang="zh-CN" altLang="en-US" sz="2800" dirty="0" smtClean="0">
                <a:solidFill>
                  <a:srgbClr val="FF0000"/>
                </a:solidFill>
              </a:rPr>
              <a:t>、不同的</a:t>
            </a:r>
            <a:r>
              <a:rPr lang="en-US" altLang="zh-CN" sz="2800" dirty="0" smtClean="0">
                <a:solidFill>
                  <a:srgbClr val="FF0000"/>
                </a:solidFill>
              </a:rPr>
              <a:t>USB</a:t>
            </a:r>
            <a:r>
              <a:rPr lang="zh-CN" altLang="en-US" sz="2800" dirty="0" smtClean="0">
                <a:solidFill>
                  <a:srgbClr val="FF0000"/>
                </a:solidFill>
              </a:rPr>
              <a:t>转串口线驱动不一样</a:t>
            </a:r>
            <a:endParaRPr lang="en-US" altLang="zh-CN" sz="2800" dirty="0" smtClean="0">
              <a:solidFill>
                <a:srgbClr val="FF0000"/>
              </a:solidFill>
            </a:endParaRPr>
          </a:p>
          <a:p>
            <a:r>
              <a:rPr lang="zh-CN" altLang="en-US" sz="2800" dirty="0" smtClean="0">
                <a:solidFill>
                  <a:srgbClr val="FF0000"/>
                </a:solidFill>
              </a:rPr>
              <a:t>需要测试</a:t>
            </a:r>
            <a:endParaRPr lang="en-US" altLang="zh-CN" sz="2800" dirty="0" smtClean="0">
              <a:solidFill>
                <a:srgbClr val="FF0000"/>
              </a:solidFill>
            </a:endParaRPr>
          </a:p>
          <a:p>
            <a:r>
              <a:rPr lang="en-US" altLang="zh-CN" sz="2800" dirty="0" smtClean="0">
                <a:solidFill>
                  <a:srgbClr val="FF0000"/>
                </a:solidFill>
              </a:rPr>
              <a:t>3</a:t>
            </a:r>
            <a:r>
              <a:rPr lang="zh-CN" altLang="en-US" sz="2800" dirty="0" smtClean="0">
                <a:solidFill>
                  <a:srgbClr val="FF0000"/>
                </a:solidFill>
              </a:rPr>
              <a:t>、注意每次</a:t>
            </a:r>
            <a:r>
              <a:rPr lang="en-US" altLang="zh-CN" sz="2800" dirty="0" smtClean="0">
                <a:solidFill>
                  <a:srgbClr val="FF0000"/>
                </a:solidFill>
              </a:rPr>
              <a:t>USB</a:t>
            </a:r>
            <a:r>
              <a:rPr lang="zh-CN" altLang="en-US" sz="2800" dirty="0" smtClean="0">
                <a:solidFill>
                  <a:srgbClr val="FF0000"/>
                </a:solidFill>
              </a:rPr>
              <a:t>口不同，使用的端口</a:t>
            </a:r>
            <a:endParaRPr lang="en-US" altLang="zh-CN" sz="2800" dirty="0" smtClean="0">
              <a:solidFill>
                <a:srgbClr val="FF0000"/>
              </a:solidFill>
            </a:endParaRPr>
          </a:p>
          <a:p>
            <a:r>
              <a:rPr lang="zh-CN" altLang="en-US" sz="2800" dirty="0" smtClean="0">
                <a:solidFill>
                  <a:srgbClr val="FF0000"/>
                </a:solidFill>
              </a:rPr>
              <a:t>也不一样</a:t>
            </a:r>
            <a:endParaRPr lang="zh-CN" alt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19378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395536" y="476672"/>
            <a:ext cx="198002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800" dirty="0" smtClean="0">
                <a:solidFill>
                  <a:srgbClr val="FF0000"/>
                </a:solidFill>
              </a:rPr>
              <a:t>连接交换机</a:t>
            </a:r>
            <a:endParaRPr lang="zh-CN" altLang="en-US" sz="2800" dirty="0">
              <a:solidFill>
                <a:srgbClr val="FF0000"/>
              </a:solidFill>
            </a:endParaRPr>
          </a:p>
        </p:txBody>
      </p:sp>
      <p:sp>
        <p:nvSpPr>
          <p:cNvPr id="3" name="矩形 2"/>
          <p:cNvSpPr/>
          <p:nvPr/>
        </p:nvSpPr>
        <p:spPr>
          <a:xfrm>
            <a:off x="1530313" y="1556792"/>
            <a:ext cx="376878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800" dirty="0" smtClean="0">
                <a:solidFill>
                  <a:srgbClr val="FF0000"/>
                </a:solidFill>
              </a:rPr>
              <a:t>2</a:t>
            </a:r>
            <a:r>
              <a:rPr lang="zh-CN" altLang="en-US" sz="2800" dirty="0" smtClean="0">
                <a:solidFill>
                  <a:srgbClr val="FF0000"/>
                </a:solidFill>
              </a:rPr>
              <a:t>、</a:t>
            </a:r>
            <a:r>
              <a:rPr lang="zh-CN" altLang="en-US" sz="2800" dirty="0" smtClean="0"/>
              <a:t>使用</a:t>
            </a:r>
            <a:r>
              <a:rPr lang="en-US" altLang="zh-CN" sz="2800" dirty="0" smtClean="0"/>
              <a:t>Telnet</a:t>
            </a:r>
            <a:r>
              <a:rPr lang="zh-CN" altLang="en-US" sz="2800" dirty="0" smtClean="0"/>
              <a:t>方式登陆</a:t>
            </a:r>
            <a:endParaRPr lang="zh-CN" altLang="en-US" sz="2800" dirty="0">
              <a:solidFill>
                <a:srgbClr val="FF0000"/>
              </a:solidFill>
            </a:endParaRPr>
          </a:p>
        </p:txBody>
      </p:sp>
      <p:sp>
        <p:nvSpPr>
          <p:cNvPr id="4" name="矩形 3"/>
          <p:cNvSpPr/>
          <p:nvPr/>
        </p:nvSpPr>
        <p:spPr>
          <a:xfrm>
            <a:off x="1115616" y="2348880"/>
            <a:ext cx="5216493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800" dirty="0" smtClean="0">
                <a:solidFill>
                  <a:srgbClr val="FF0000"/>
                </a:solidFill>
              </a:rPr>
              <a:t>注意：</a:t>
            </a:r>
            <a:endParaRPr lang="en-US" altLang="zh-CN" sz="2800" dirty="0" smtClean="0">
              <a:solidFill>
                <a:srgbClr val="FF0000"/>
              </a:solidFill>
            </a:endParaRPr>
          </a:p>
          <a:p>
            <a:r>
              <a:rPr lang="zh-CN" altLang="en-US" sz="2800" dirty="0" smtClean="0">
                <a:solidFill>
                  <a:srgbClr val="FF0000"/>
                </a:solidFill>
              </a:rPr>
              <a:t>交换机需要开启</a:t>
            </a:r>
            <a:r>
              <a:rPr lang="en-US" altLang="zh-CN" sz="2800" dirty="0" smtClean="0">
                <a:solidFill>
                  <a:srgbClr val="FF0000"/>
                </a:solidFill>
              </a:rPr>
              <a:t>TELNET</a:t>
            </a:r>
            <a:r>
              <a:rPr lang="zh-CN" altLang="en-US" sz="2800" dirty="0" smtClean="0">
                <a:solidFill>
                  <a:srgbClr val="FF0000"/>
                </a:solidFill>
              </a:rPr>
              <a:t>登陆模式</a:t>
            </a:r>
            <a:endParaRPr lang="zh-CN" altLang="en-US" sz="2800" dirty="0">
              <a:solidFill>
                <a:srgbClr val="FF0000"/>
              </a:solidFill>
            </a:endParaRPr>
          </a:p>
        </p:txBody>
      </p:sp>
      <p:sp>
        <p:nvSpPr>
          <p:cNvPr id="5" name="矩形 4"/>
          <p:cNvSpPr/>
          <p:nvPr/>
        </p:nvSpPr>
        <p:spPr>
          <a:xfrm>
            <a:off x="1292770" y="4005064"/>
            <a:ext cx="2698175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800" dirty="0" smtClean="0">
                <a:solidFill>
                  <a:srgbClr val="FF0000"/>
                </a:solidFill>
              </a:rPr>
              <a:t>查看是否开启：</a:t>
            </a:r>
            <a:endParaRPr lang="en-US" altLang="zh-CN" sz="2800" dirty="0" smtClean="0">
              <a:solidFill>
                <a:srgbClr val="FF0000"/>
              </a:solidFill>
            </a:endParaRPr>
          </a:p>
          <a:p>
            <a:r>
              <a:rPr lang="en-US" altLang="zh-CN" sz="2800" dirty="0" smtClean="0">
                <a:solidFill>
                  <a:srgbClr val="FF0000"/>
                </a:solidFill>
              </a:rPr>
              <a:t>Show service</a:t>
            </a: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8" y="4725144"/>
            <a:ext cx="220980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340311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899592" y="1628800"/>
            <a:ext cx="6264696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b="1" dirty="0"/>
              <a:t>1</a:t>
            </a:r>
            <a:r>
              <a:rPr lang="zh-CN" altLang="zh-CN" b="1" dirty="0"/>
              <a:t>)、配置交换机管理IP</a:t>
            </a:r>
          </a:p>
          <a:p>
            <a:r>
              <a:rPr lang="zh-CN" altLang="zh-CN" dirty="0" smtClean="0"/>
              <a:t>Ruijie#configure terminal </a:t>
            </a:r>
            <a:endParaRPr lang="en-US" altLang="zh-CN" dirty="0" smtClean="0"/>
          </a:p>
          <a:p>
            <a:endParaRPr lang="en-US" altLang="zh-CN" dirty="0" smtClean="0"/>
          </a:p>
          <a:p>
            <a:r>
              <a:rPr lang="zh-CN" altLang="zh-CN" dirty="0" smtClean="0"/>
              <a:t>Ruijie</a:t>
            </a:r>
            <a:r>
              <a:rPr lang="zh-CN" altLang="zh-CN" dirty="0"/>
              <a:t>(config)#interface vlan </a:t>
            </a:r>
            <a:r>
              <a:rPr lang="zh-CN" altLang="zh-CN" i="1" dirty="0"/>
              <a:t>1 </a:t>
            </a:r>
            <a:endParaRPr lang="en-US" altLang="zh-CN" i="1" dirty="0" smtClean="0"/>
          </a:p>
          <a:p>
            <a:endParaRPr lang="en-US" altLang="zh-CN" i="1" dirty="0" smtClean="0"/>
          </a:p>
          <a:p>
            <a:r>
              <a:rPr lang="zh-CN" altLang="zh-CN" dirty="0" smtClean="0"/>
              <a:t>Ruijie</a:t>
            </a:r>
            <a:r>
              <a:rPr lang="zh-CN" altLang="zh-CN" dirty="0"/>
              <a:t>(config-if)#ip address </a:t>
            </a:r>
            <a:r>
              <a:rPr lang="zh-CN" altLang="zh-CN" i="1" dirty="0"/>
              <a:t>192.168.1.1 255.255.255.</a:t>
            </a:r>
            <a:r>
              <a:rPr lang="zh-CN" altLang="zh-CN" i="1" dirty="0" smtClean="0"/>
              <a:t>0</a:t>
            </a:r>
            <a:endParaRPr lang="zh-CN" altLang="zh-CN" dirty="0">
              <a:solidFill>
                <a:srgbClr val="FF0000"/>
              </a:solidFill>
            </a:endParaRPr>
          </a:p>
        </p:txBody>
      </p:sp>
      <p:sp>
        <p:nvSpPr>
          <p:cNvPr id="3" name="矩形 2"/>
          <p:cNvSpPr/>
          <p:nvPr/>
        </p:nvSpPr>
        <p:spPr>
          <a:xfrm>
            <a:off x="467544" y="476672"/>
            <a:ext cx="305064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800" dirty="0" smtClean="0">
                <a:solidFill>
                  <a:srgbClr val="FF0000"/>
                </a:solidFill>
              </a:rPr>
              <a:t>2</a:t>
            </a:r>
            <a:r>
              <a:rPr lang="zh-CN" altLang="en-US" sz="2800" dirty="0" smtClean="0">
                <a:solidFill>
                  <a:srgbClr val="FF0000"/>
                </a:solidFill>
              </a:rPr>
              <a:t>、</a:t>
            </a:r>
            <a:r>
              <a:rPr lang="zh-CN" altLang="en-US" sz="2800" dirty="0" smtClean="0"/>
              <a:t>配置</a:t>
            </a:r>
            <a:r>
              <a:rPr lang="en-US" altLang="zh-CN" sz="2800" dirty="0" smtClean="0"/>
              <a:t>Telnet</a:t>
            </a:r>
            <a:r>
              <a:rPr lang="zh-CN" altLang="en-US" sz="2800" dirty="0" smtClean="0"/>
              <a:t>登陆</a:t>
            </a:r>
            <a:endParaRPr lang="zh-CN" altLang="en-US" sz="2800" dirty="0">
              <a:solidFill>
                <a:srgbClr val="FF0000"/>
              </a:solidFill>
            </a:endParaRPr>
          </a:p>
        </p:txBody>
      </p:sp>
      <p:sp>
        <p:nvSpPr>
          <p:cNvPr id="4" name="矩形 3"/>
          <p:cNvSpPr/>
          <p:nvPr/>
        </p:nvSpPr>
        <p:spPr>
          <a:xfrm>
            <a:off x="1619672" y="2204864"/>
            <a:ext cx="6264696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zh-CN" dirty="0" smtClean="0">
                <a:solidFill>
                  <a:srgbClr val="FF0000"/>
                </a:solidFill>
              </a:rPr>
              <a:t>------&gt;</a:t>
            </a:r>
            <a:r>
              <a:rPr lang="zh-CN" altLang="zh-CN" dirty="0">
                <a:solidFill>
                  <a:srgbClr val="FF0000"/>
                </a:solidFill>
              </a:rPr>
              <a:t>进入全局配置</a:t>
            </a:r>
            <a:r>
              <a:rPr lang="zh-CN" altLang="zh-CN" dirty="0" smtClean="0">
                <a:solidFill>
                  <a:srgbClr val="FF0000"/>
                </a:solidFill>
              </a:rPr>
              <a:t>模式</a:t>
            </a:r>
            <a:endParaRPr lang="en-US" altLang="zh-CN" dirty="0" smtClean="0">
              <a:solidFill>
                <a:srgbClr val="FF0000"/>
              </a:solidFill>
            </a:endParaRPr>
          </a:p>
          <a:p>
            <a:endParaRPr lang="zh-CN" altLang="zh-CN" dirty="0">
              <a:solidFill>
                <a:srgbClr val="FF0000"/>
              </a:solidFill>
            </a:endParaRPr>
          </a:p>
          <a:p>
            <a:r>
              <a:rPr lang="zh-CN" altLang="zh-CN" dirty="0" smtClean="0">
                <a:solidFill>
                  <a:srgbClr val="FF0000"/>
                </a:solidFill>
              </a:rPr>
              <a:t>------&gt;</a:t>
            </a:r>
            <a:r>
              <a:rPr lang="zh-CN" altLang="zh-CN" dirty="0">
                <a:solidFill>
                  <a:srgbClr val="FF0000"/>
                </a:solidFill>
              </a:rPr>
              <a:t>进入vlan 1</a:t>
            </a:r>
            <a:r>
              <a:rPr lang="zh-CN" altLang="zh-CN" dirty="0" smtClean="0">
                <a:solidFill>
                  <a:srgbClr val="FF0000"/>
                </a:solidFill>
              </a:rPr>
              <a:t>接口</a:t>
            </a:r>
            <a:endParaRPr lang="en-US" altLang="zh-CN" dirty="0" smtClean="0">
              <a:solidFill>
                <a:srgbClr val="FF0000"/>
              </a:solidFill>
            </a:endParaRPr>
          </a:p>
          <a:p>
            <a:endParaRPr lang="zh-CN" altLang="zh-CN" dirty="0">
              <a:solidFill>
                <a:srgbClr val="FF0000"/>
              </a:solidFill>
            </a:endParaRPr>
          </a:p>
          <a:p>
            <a:r>
              <a:rPr lang="zh-CN" altLang="zh-CN" dirty="0" smtClean="0">
                <a:solidFill>
                  <a:srgbClr val="FF0000"/>
                </a:solidFill>
              </a:rPr>
              <a:t>------&gt;</a:t>
            </a:r>
            <a:r>
              <a:rPr lang="zh-CN" altLang="zh-CN" dirty="0">
                <a:solidFill>
                  <a:srgbClr val="FF0000"/>
                </a:solidFill>
              </a:rPr>
              <a:t>为vlan 1接口上</a:t>
            </a:r>
            <a:r>
              <a:rPr lang="zh-CN" altLang="zh-CN" dirty="0" smtClean="0">
                <a:solidFill>
                  <a:srgbClr val="FF0000"/>
                </a:solidFill>
              </a:rPr>
              <a:t>设置</a:t>
            </a:r>
            <a:r>
              <a:rPr lang="zh-CN" altLang="zh-CN" dirty="0">
                <a:solidFill>
                  <a:srgbClr val="FF0000"/>
                </a:solidFill>
              </a:rPr>
              <a:t>管理ip </a:t>
            </a:r>
          </a:p>
        </p:txBody>
      </p:sp>
    </p:spTree>
    <p:extLst>
      <p:ext uri="{BB962C8B-B14F-4D97-AF65-F5344CB8AC3E}">
        <p14:creationId xmlns:p14="http://schemas.microsoft.com/office/powerpoint/2010/main" val="4998210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96</TotalTime>
  <Words>845</Words>
  <Application>Microsoft Office PowerPoint</Application>
  <PresentationFormat>全屏显示(4:3)</PresentationFormat>
  <Paragraphs>144</Paragraphs>
  <Slides>22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22</vt:i4>
      </vt:variant>
    </vt:vector>
  </HeadingPairs>
  <TitlesOfParts>
    <vt:vector size="23" baseType="lpstr"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NTKO</cp:lastModifiedBy>
  <cp:revision>9</cp:revision>
  <dcterms:created xsi:type="dcterms:W3CDTF">2016-10-13T00:02:59Z</dcterms:created>
  <dcterms:modified xsi:type="dcterms:W3CDTF">2016-10-13T01:49:23Z</dcterms:modified>
</cp:coreProperties>
</file>